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slides/slide7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7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slideLayouts/slideLayout10.xml" ContentType="application/vnd.openxmlformats-officedocument.presentationml.slideLayout+xml"/>
  <Default Extension="vml" ContentType="application/vnd.openxmlformats-officedocument.vmlDrawing"/>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0"/>
  </p:notesMasterIdLst>
  <p:sldIdLst>
    <p:sldId id="256" r:id="rId2"/>
    <p:sldId id="260" r:id="rId3"/>
    <p:sldId id="278" r:id="rId4"/>
    <p:sldId id="279" r:id="rId5"/>
    <p:sldId id="282" r:id="rId6"/>
    <p:sldId id="283" r:id="rId7"/>
    <p:sldId id="284" r:id="rId8"/>
    <p:sldId id="285" r:id="rId9"/>
    <p:sldId id="286" r:id="rId10"/>
    <p:sldId id="261" r:id="rId11"/>
    <p:sldId id="271" r:id="rId12"/>
    <p:sldId id="262" r:id="rId13"/>
    <p:sldId id="272" r:id="rId14"/>
    <p:sldId id="287" r:id="rId15"/>
    <p:sldId id="288" r:id="rId16"/>
    <p:sldId id="264" r:id="rId17"/>
    <p:sldId id="289" r:id="rId18"/>
    <p:sldId id="290" r:id="rId19"/>
    <p:sldId id="291" r:id="rId20"/>
    <p:sldId id="292" r:id="rId21"/>
    <p:sldId id="293" r:id="rId22"/>
    <p:sldId id="266" r:id="rId23"/>
    <p:sldId id="351" r:id="rId24"/>
    <p:sldId id="295" r:id="rId25"/>
    <p:sldId id="298" r:id="rId26"/>
    <p:sldId id="299" r:id="rId27"/>
    <p:sldId id="300" r:id="rId28"/>
    <p:sldId id="301" r:id="rId29"/>
    <p:sldId id="302" r:id="rId30"/>
    <p:sldId id="303" r:id="rId31"/>
    <p:sldId id="304" r:id="rId32"/>
    <p:sldId id="305" r:id="rId33"/>
    <p:sldId id="306" r:id="rId34"/>
    <p:sldId id="307" r:id="rId35"/>
    <p:sldId id="308" r:id="rId36"/>
    <p:sldId id="309" r:id="rId37"/>
    <p:sldId id="310" r:id="rId38"/>
    <p:sldId id="311" r:id="rId39"/>
    <p:sldId id="312" r:id="rId40"/>
    <p:sldId id="313" r:id="rId41"/>
    <p:sldId id="314" r:id="rId42"/>
    <p:sldId id="315" r:id="rId43"/>
    <p:sldId id="316" r:id="rId44"/>
    <p:sldId id="317" r:id="rId45"/>
    <p:sldId id="318" r:id="rId46"/>
    <p:sldId id="319" r:id="rId47"/>
    <p:sldId id="320" r:id="rId48"/>
    <p:sldId id="321" r:id="rId49"/>
    <p:sldId id="322" r:id="rId50"/>
    <p:sldId id="323" r:id="rId51"/>
    <p:sldId id="324" r:id="rId52"/>
    <p:sldId id="326" r:id="rId53"/>
    <p:sldId id="328" r:id="rId54"/>
    <p:sldId id="393" r:id="rId55"/>
    <p:sldId id="330" r:id="rId56"/>
    <p:sldId id="331" r:id="rId57"/>
    <p:sldId id="332" r:id="rId58"/>
    <p:sldId id="335" r:id="rId59"/>
    <p:sldId id="336" r:id="rId60"/>
    <p:sldId id="337" r:id="rId61"/>
    <p:sldId id="339" r:id="rId62"/>
    <p:sldId id="340" r:id="rId63"/>
    <p:sldId id="352" r:id="rId64"/>
    <p:sldId id="353" r:id="rId65"/>
    <p:sldId id="354" r:id="rId66"/>
    <p:sldId id="355" r:id="rId67"/>
    <p:sldId id="356" r:id="rId68"/>
    <p:sldId id="357" r:id="rId69"/>
    <p:sldId id="358" r:id="rId70"/>
    <p:sldId id="364" r:id="rId71"/>
    <p:sldId id="366" r:id="rId72"/>
    <p:sldId id="367" r:id="rId73"/>
    <p:sldId id="375" r:id="rId74"/>
    <p:sldId id="383" r:id="rId75"/>
    <p:sldId id="384" r:id="rId76"/>
    <p:sldId id="388" r:id="rId77"/>
    <p:sldId id="389" r:id="rId78"/>
    <p:sldId id="392" r:id="rId7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cs typeface="+mn-cs"/>
              </a:defRPr>
            </a:lvl1pPr>
          </a:lstStyle>
          <a:p>
            <a:pPr>
              <a:defRPr/>
            </a:pPr>
            <a:fld id="{381919B9-A5CB-4244-9412-9A3B9A757079}" type="datetimeFigureOut">
              <a:rPr lang="en-US"/>
              <a:pPr>
                <a:defRPr/>
              </a:pPr>
              <a:t>10/5/2016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cs typeface="+mn-cs"/>
              </a:defRPr>
            </a:lvl1pPr>
          </a:lstStyle>
          <a:p>
            <a:pPr>
              <a:defRPr/>
            </a:pPr>
            <a:fld id="{BF97D0C7-2E96-492F-BC7A-8C786FF48B2C}"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1E34D68-C2C0-4A4F-AB1A-609B76D3BC03}" type="slidenum">
              <a:rPr lang="en-US"/>
              <a:pPr fontAlgn="base">
                <a:spcBef>
                  <a:spcPct val="0"/>
                </a:spcBef>
                <a:spcAft>
                  <a:spcPct val="0"/>
                </a:spcAft>
              </a:pPr>
              <a:t>5</a:t>
            </a:fld>
            <a:endParaRPr lang="en-US"/>
          </a:p>
        </p:txBody>
      </p:sp>
      <p:sp>
        <p:nvSpPr>
          <p:cNvPr id="82947"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8294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CFEBCBC-72B6-4002-A5EB-875FEF6FCF6F}" type="slidenum">
              <a:rPr lang="en-US"/>
              <a:pPr fontAlgn="base">
                <a:spcBef>
                  <a:spcPct val="0"/>
                </a:spcBef>
                <a:spcAft>
                  <a:spcPct val="0"/>
                </a:spcAft>
              </a:pPr>
              <a:t>20</a:t>
            </a:fld>
            <a:endParaRPr lang="en-US"/>
          </a:p>
        </p:txBody>
      </p:sp>
      <p:sp>
        <p:nvSpPr>
          <p:cNvPr id="92163"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92164"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96D79DC-890B-43BE-A799-07443711F588}" type="slidenum">
              <a:rPr lang="en-US"/>
              <a:pPr fontAlgn="base">
                <a:spcBef>
                  <a:spcPct val="0"/>
                </a:spcBef>
                <a:spcAft>
                  <a:spcPct val="0"/>
                </a:spcAft>
              </a:pPr>
              <a:t>21</a:t>
            </a:fld>
            <a:endParaRPr lang="en-US"/>
          </a:p>
        </p:txBody>
      </p:sp>
      <p:sp>
        <p:nvSpPr>
          <p:cNvPr id="93187"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9318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4210" name="Rectangle 1"/>
          <p:cNvSpPr>
            <a:spLocks noGrp="1" noRot="1" noChangeAspect="1" noChangeArrowheads="1" noTextEdit="1"/>
          </p:cNvSpPr>
          <p:nvPr>
            <p:ph type="sldImg"/>
          </p:nvPr>
        </p:nvSpPr>
        <p:spPr bwMode="auto">
          <a:xfrm>
            <a:off x="1143000" y="695325"/>
            <a:ext cx="4572000" cy="3429000"/>
          </a:xfrm>
          <a:noFill/>
          <a:ln>
            <a:solidFill>
              <a:srgbClr val="000000"/>
            </a:solidFill>
            <a:miter lim="800000"/>
            <a:headEnd/>
            <a:tailEnd/>
          </a:ln>
        </p:spPr>
      </p:sp>
      <p:sp>
        <p:nvSpPr>
          <p:cNvPr id="94211" name="Rectangle 2"/>
          <p:cNvSpPr>
            <a:spLocks noGrp="1" noChangeArrowheads="1"/>
          </p:cNvSpPr>
          <p:nvPr>
            <p:ph type="body" idx="1"/>
          </p:nvPr>
        </p:nvSpPr>
        <p:spPr bwMode="auto">
          <a:noFill/>
        </p:spPr>
        <p:txBody>
          <a:bodyPr wrap="none" numCol="1" anchor="ctr" anchorCtr="0" compatLnSpc="1">
            <a:prstTxWarp prst="textNoShape">
              <a:avLst/>
            </a:prstTxWarp>
          </a:bodyPr>
          <a:lstStyle/>
          <a:p>
            <a:pPr>
              <a:spcBef>
                <a:spcPct val="0"/>
              </a:spcBef>
            </a:pPr>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5234" name="Rectangle 1"/>
          <p:cNvSpPr>
            <a:spLocks noGrp="1" noRot="1" noChangeAspect="1" noChangeArrowheads="1" noTextEdit="1"/>
          </p:cNvSpPr>
          <p:nvPr>
            <p:ph type="sldImg"/>
          </p:nvPr>
        </p:nvSpPr>
        <p:spPr bwMode="auto">
          <a:xfrm>
            <a:off x="1143000" y="695325"/>
            <a:ext cx="4572000" cy="3429000"/>
          </a:xfrm>
          <a:noFill/>
          <a:ln>
            <a:solidFill>
              <a:srgbClr val="000000"/>
            </a:solidFill>
            <a:miter lim="800000"/>
            <a:headEnd/>
            <a:tailEnd/>
          </a:ln>
        </p:spPr>
      </p:sp>
      <p:sp>
        <p:nvSpPr>
          <p:cNvPr id="95235" name="Rectangle 2"/>
          <p:cNvSpPr>
            <a:spLocks noGrp="1" noChangeArrowheads="1"/>
          </p:cNvSpPr>
          <p:nvPr>
            <p:ph type="body" idx="1"/>
          </p:nvPr>
        </p:nvSpPr>
        <p:spPr bwMode="auto">
          <a:noFill/>
        </p:spPr>
        <p:txBody>
          <a:bodyPr wrap="none" numCol="1" anchor="ctr" anchorCtr="0" compatLnSpc="1">
            <a:prstTxWarp prst="textNoShape">
              <a:avLst/>
            </a:prstTxWarp>
          </a:bodyPr>
          <a:lstStyle/>
          <a:p>
            <a:pPr>
              <a:spcBef>
                <a:spcPct val="0"/>
              </a:spcBef>
            </a:pPr>
            <a:endParaRPr 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6258" name="Rectangle 1"/>
          <p:cNvSpPr>
            <a:spLocks noGrp="1" noRot="1" noChangeAspect="1" noChangeArrowheads="1" noTextEdit="1"/>
          </p:cNvSpPr>
          <p:nvPr>
            <p:ph type="sldImg"/>
          </p:nvPr>
        </p:nvSpPr>
        <p:spPr bwMode="auto">
          <a:xfrm>
            <a:off x="1143000" y="695325"/>
            <a:ext cx="4572000" cy="3429000"/>
          </a:xfrm>
          <a:noFill/>
          <a:ln>
            <a:solidFill>
              <a:srgbClr val="000000"/>
            </a:solidFill>
            <a:miter lim="800000"/>
            <a:headEnd/>
            <a:tailEnd/>
          </a:ln>
        </p:spPr>
      </p:sp>
      <p:sp>
        <p:nvSpPr>
          <p:cNvPr id="96259" name="Rectangle 2"/>
          <p:cNvSpPr>
            <a:spLocks noGrp="1" noChangeArrowheads="1"/>
          </p:cNvSpPr>
          <p:nvPr>
            <p:ph type="body" idx="1"/>
          </p:nvPr>
        </p:nvSpPr>
        <p:spPr bwMode="auto">
          <a:noFill/>
        </p:spPr>
        <p:txBody>
          <a:bodyPr wrap="none" numCol="1" anchor="ctr" anchorCtr="0" compatLnSpc="1">
            <a:prstTxWarp prst="textNoShape">
              <a:avLst/>
            </a:prstTxWarp>
          </a:bodyPr>
          <a:lstStyle/>
          <a:p>
            <a:pPr>
              <a:spcBef>
                <a:spcPct val="0"/>
              </a:spcBef>
            </a:pPr>
            <a:endParaRPr lang="en-US"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7282" name="Rectangle 1"/>
          <p:cNvSpPr>
            <a:spLocks noGrp="1" noRot="1" noChangeAspect="1" noChangeArrowheads="1" noTextEdit="1"/>
          </p:cNvSpPr>
          <p:nvPr>
            <p:ph type="sldImg"/>
          </p:nvPr>
        </p:nvSpPr>
        <p:spPr bwMode="auto">
          <a:xfrm>
            <a:off x="1143000" y="695325"/>
            <a:ext cx="4572000" cy="3429000"/>
          </a:xfrm>
          <a:noFill/>
          <a:ln>
            <a:solidFill>
              <a:srgbClr val="000000"/>
            </a:solidFill>
            <a:miter lim="800000"/>
            <a:headEnd/>
            <a:tailEnd/>
          </a:ln>
        </p:spPr>
      </p:sp>
      <p:sp>
        <p:nvSpPr>
          <p:cNvPr id="97283" name="Rectangle 2"/>
          <p:cNvSpPr>
            <a:spLocks noGrp="1" noChangeArrowheads="1"/>
          </p:cNvSpPr>
          <p:nvPr>
            <p:ph type="body" idx="1"/>
          </p:nvPr>
        </p:nvSpPr>
        <p:spPr bwMode="auto">
          <a:noFill/>
        </p:spPr>
        <p:txBody>
          <a:bodyPr wrap="none" numCol="1" anchor="ctr" anchorCtr="0" compatLnSpc="1">
            <a:prstTxWarp prst="textNoShape">
              <a:avLst/>
            </a:prstTxWarp>
          </a:bodyPr>
          <a:lstStyle/>
          <a:p>
            <a:pPr>
              <a:spcBef>
                <a:spcPct val="0"/>
              </a:spcBef>
            </a:pPr>
            <a:endParaRPr lang="en-US"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8306" name="Rectangle 1"/>
          <p:cNvSpPr>
            <a:spLocks noGrp="1" noRot="1" noChangeAspect="1" noChangeArrowheads="1" noTextEdit="1"/>
          </p:cNvSpPr>
          <p:nvPr>
            <p:ph type="sldImg"/>
          </p:nvPr>
        </p:nvSpPr>
        <p:spPr bwMode="auto">
          <a:xfrm>
            <a:off x="1143000" y="695325"/>
            <a:ext cx="4572000" cy="3429000"/>
          </a:xfrm>
          <a:noFill/>
          <a:ln>
            <a:solidFill>
              <a:srgbClr val="000000"/>
            </a:solidFill>
            <a:miter lim="800000"/>
            <a:headEnd/>
            <a:tailEnd/>
          </a:ln>
        </p:spPr>
      </p:sp>
      <p:sp>
        <p:nvSpPr>
          <p:cNvPr id="98307" name="Rectangle 2"/>
          <p:cNvSpPr>
            <a:spLocks noGrp="1" noChangeArrowheads="1"/>
          </p:cNvSpPr>
          <p:nvPr>
            <p:ph type="body" idx="1"/>
          </p:nvPr>
        </p:nvSpPr>
        <p:spPr bwMode="auto">
          <a:noFill/>
        </p:spPr>
        <p:txBody>
          <a:bodyPr wrap="none" numCol="1" anchor="ctr" anchorCtr="0" compatLnSpc="1">
            <a:prstTxWarp prst="textNoShape">
              <a:avLst/>
            </a:prstTxWarp>
          </a:bodyPr>
          <a:lstStyle/>
          <a:p>
            <a:pPr>
              <a:spcBef>
                <a:spcPct val="0"/>
              </a:spcBef>
            </a:pPr>
            <a:endParaRPr lang="en-US"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9330" name="Rectangle 1"/>
          <p:cNvSpPr>
            <a:spLocks noGrp="1" noRot="1" noChangeAspect="1" noChangeArrowheads="1" noTextEdit="1"/>
          </p:cNvSpPr>
          <p:nvPr>
            <p:ph type="sldImg"/>
          </p:nvPr>
        </p:nvSpPr>
        <p:spPr bwMode="auto">
          <a:xfrm>
            <a:off x="1143000" y="695325"/>
            <a:ext cx="4572000" cy="3429000"/>
          </a:xfrm>
          <a:noFill/>
          <a:ln>
            <a:solidFill>
              <a:srgbClr val="000000"/>
            </a:solidFill>
            <a:miter lim="800000"/>
            <a:headEnd/>
            <a:tailEnd/>
          </a:ln>
        </p:spPr>
      </p:sp>
      <p:sp>
        <p:nvSpPr>
          <p:cNvPr id="99331" name="Rectangle 2"/>
          <p:cNvSpPr>
            <a:spLocks noGrp="1" noChangeArrowheads="1"/>
          </p:cNvSpPr>
          <p:nvPr>
            <p:ph type="body" idx="1"/>
          </p:nvPr>
        </p:nvSpPr>
        <p:spPr bwMode="auto">
          <a:noFill/>
        </p:spPr>
        <p:txBody>
          <a:bodyPr wrap="none" numCol="1" anchor="ctr" anchorCtr="0" compatLnSpc="1">
            <a:prstTxWarp prst="textNoShape">
              <a:avLst/>
            </a:prstTxWarp>
          </a:bodyPr>
          <a:lstStyle/>
          <a:p>
            <a:pPr>
              <a:spcBef>
                <a:spcPct val="0"/>
              </a:spcBef>
            </a:pPr>
            <a:endParaRPr lang="en-US"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0354" name="Rectangle 1"/>
          <p:cNvSpPr>
            <a:spLocks noGrp="1" noRot="1" noChangeAspect="1" noChangeArrowheads="1" noTextEdit="1"/>
          </p:cNvSpPr>
          <p:nvPr>
            <p:ph type="sldImg"/>
          </p:nvPr>
        </p:nvSpPr>
        <p:spPr bwMode="auto">
          <a:xfrm>
            <a:off x="1143000" y="695325"/>
            <a:ext cx="4572000" cy="3429000"/>
          </a:xfrm>
          <a:noFill/>
          <a:ln>
            <a:solidFill>
              <a:srgbClr val="000000"/>
            </a:solidFill>
            <a:miter lim="800000"/>
            <a:headEnd/>
            <a:tailEnd/>
          </a:ln>
        </p:spPr>
      </p:sp>
      <p:sp>
        <p:nvSpPr>
          <p:cNvPr id="100355" name="Rectangle 2"/>
          <p:cNvSpPr>
            <a:spLocks noGrp="1" noChangeArrowheads="1"/>
          </p:cNvSpPr>
          <p:nvPr>
            <p:ph type="body" idx="1"/>
          </p:nvPr>
        </p:nvSpPr>
        <p:spPr bwMode="auto">
          <a:noFill/>
        </p:spPr>
        <p:txBody>
          <a:bodyPr wrap="none" numCol="1" anchor="ctr" anchorCtr="0" compatLnSpc="1">
            <a:prstTxWarp prst="textNoShape">
              <a:avLst/>
            </a:prstTxWarp>
          </a:bodyPr>
          <a:lstStyle/>
          <a:p>
            <a:pPr>
              <a:spcBef>
                <a:spcPct val="0"/>
              </a:spcBef>
            </a:pPr>
            <a:endParaRPr lang="en-US"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Image Placeholder 1"/>
          <p:cNvSpPr>
            <a:spLocks noGrp="1" noRot="1" noChangeAspect="1" noTextEdit="1"/>
          </p:cNvSpPr>
          <p:nvPr>
            <p:ph type="sldImg"/>
          </p:nvPr>
        </p:nvSpPr>
        <p:spPr bwMode="auto">
          <a:noFill/>
          <a:ln>
            <a:solidFill>
              <a:srgbClr val="000000"/>
            </a:solidFill>
            <a:miter lim="800000"/>
            <a:headEnd/>
            <a:tailEnd/>
          </a:ln>
        </p:spPr>
      </p:sp>
      <p:sp>
        <p:nvSpPr>
          <p:cNvPr id="101379"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
        <p:nvSpPr>
          <p:cNvPr id="10138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BC92AFE5-B73E-47BB-BBBF-0DC3B89ADA59}" type="slidenum">
              <a:rPr lang="en-US"/>
              <a:pPr fontAlgn="base">
                <a:spcBef>
                  <a:spcPct val="0"/>
                </a:spcBef>
                <a:spcAft>
                  <a:spcPct val="0"/>
                </a:spcAft>
              </a:pPr>
              <a:t>76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4F7A566-8728-4E07-BB6B-9C3083765D01}" type="slidenum">
              <a:rPr lang="en-US"/>
              <a:pPr fontAlgn="base">
                <a:spcBef>
                  <a:spcPct val="0"/>
                </a:spcBef>
                <a:spcAft>
                  <a:spcPct val="0"/>
                </a:spcAft>
              </a:pPr>
              <a:t>6</a:t>
            </a:fld>
            <a:endParaRPr lang="en-US"/>
          </a:p>
        </p:txBody>
      </p:sp>
      <p:sp>
        <p:nvSpPr>
          <p:cNvPr id="83971"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83972"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14AC470-7BFE-4BFF-A687-C3108ED7EAE3}" type="slidenum">
              <a:rPr lang="en-US"/>
              <a:pPr fontAlgn="base">
                <a:spcBef>
                  <a:spcPct val="0"/>
                </a:spcBef>
                <a:spcAft>
                  <a:spcPct val="0"/>
                </a:spcAft>
              </a:pPr>
              <a:t>8</a:t>
            </a:fld>
            <a:endParaRPr lang="en-US"/>
          </a:p>
        </p:txBody>
      </p:sp>
      <p:sp>
        <p:nvSpPr>
          <p:cNvPr id="8499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84996"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8CAC01BF-0239-4A9C-AFCE-4155934310D6}" type="slidenum">
              <a:rPr lang="en-US"/>
              <a:pPr fontAlgn="base">
                <a:spcBef>
                  <a:spcPct val="0"/>
                </a:spcBef>
                <a:spcAft>
                  <a:spcPct val="0"/>
                </a:spcAft>
              </a:pPr>
              <a:t>9</a:t>
            </a:fld>
            <a:endParaRPr lang="en-US"/>
          </a:p>
        </p:txBody>
      </p:sp>
      <p:sp>
        <p:nvSpPr>
          <p:cNvPr id="86019"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86020"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740FF40-AED3-4385-A58D-CD66FB2F94C4}" type="slidenum">
              <a:rPr lang="en-US"/>
              <a:pPr fontAlgn="base">
                <a:spcBef>
                  <a:spcPct val="0"/>
                </a:spcBef>
                <a:spcAft>
                  <a:spcPct val="0"/>
                </a:spcAft>
              </a:pPr>
              <a:t>14</a:t>
            </a:fld>
            <a:endParaRPr lang="en-US"/>
          </a:p>
        </p:txBody>
      </p:sp>
      <p:sp>
        <p:nvSpPr>
          <p:cNvPr id="87043"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87044"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B97A90F6-82D2-4866-895C-88C717434521}" type="slidenum">
              <a:rPr lang="en-US"/>
              <a:pPr fontAlgn="base">
                <a:spcBef>
                  <a:spcPct val="0"/>
                </a:spcBef>
                <a:spcAft>
                  <a:spcPct val="0"/>
                </a:spcAft>
              </a:pPr>
              <a:t>15</a:t>
            </a:fld>
            <a:endParaRPr lang="en-US"/>
          </a:p>
        </p:txBody>
      </p:sp>
      <p:sp>
        <p:nvSpPr>
          <p:cNvPr id="88067"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8806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75810875-0371-45A6-BF70-903E9EE97AAA}" type="slidenum">
              <a:rPr lang="en-US"/>
              <a:pPr fontAlgn="base">
                <a:spcBef>
                  <a:spcPct val="0"/>
                </a:spcBef>
                <a:spcAft>
                  <a:spcPct val="0"/>
                </a:spcAft>
              </a:pPr>
              <a:t>17</a:t>
            </a:fld>
            <a:endParaRPr lang="en-US"/>
          </a:p>
        </p:txBody>
      </p:sp>
      <p:sp>
        <p:nvSpPr>
          <p:cNvPr id="89091"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89092"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5E6BACE-CB55-4444-B07A-F6E8AB29C299}" type="slidenum">
              <a:rPr lang="en-US"/>
              <a:pPr fontAlgn="base">
                <a:spcBef>
                  <a:spcPct val="0"/>
                </a:spcBef>
                <a:spcAft>
                  <a:spcPct val="0"/>
                </a:spcAft>
              </a:pPr>
              <a:t>18</a:t>
            </a:fld>
            <a:endParaRPr lang="en-US"/>
          </a:p>
        </p:txBody>
      </p:sp>
      <p:sp>
        <p:nvSpPr>
          <p:cNvPr id="90115"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90116"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40EAECFD-BFFA-44BC-B29D-A43334529480}" type="slidenum">
              <a:rPr lang="en-US"/>
              <a:pPr fontAlgn="base">
                <a:spcBef>
                  <a:spcPct val="0"/>
                </a:spcBef>
                <a:spcAft>
                  <a:spcPct val="0"/>
                </a:spcAft>
              </a:pPr>
              <a:t>19</a:t>
            </a:fld>
            <a:endParaRPr lang="en-US"/>
          </a:p>
        </p:txBody>
      </p:sp>
      <p:sp>
        <p:nvSpPr>
          <p:cNvPr id="91139"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91140"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a:spcBef>
                <a:spcPct val="0"/>
              </a:spcBef>
            </a:pPr>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B887E5C1-2DE9-48B5-9762-61BB10F9F068}" type="datetimeFigureOut">
              <a:rPr lang="en-US"/>
              <a:pPr>
                <a:defRPr/>
              </a:pPr>
              <a:t>10/5/2016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830F985-D7E7-4916-8067-54CBD6295563}"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4A6794AE-525C-42BE-BA24-DCFA418B3B7D}" type="datetimeFigureOut">
              <a:rPr lang="en-US"/>
              <a:pPr>
                <a:defRPr/>
              </a:pPr>
              <a:t>10/5/2016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84B2E15-DC86-4952-9B5E-5FA86D125153}"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6BF9F779-3148-4E0F-888C-249F736E736B}" type="datetimeFigureOut">
              <a:rPr lang="en-US"/>
              <a:pPr>
                <a:defRPr/>
              </a:pPr>
              <a:t>10/5/2016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D408AD0-9896-4D6D-8D7D-61DBBFA1ECF7}"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D846E16B-65E7-416B-B2A7-60C655939415}" type="datetimeFigureOut">
              <a:rPr lang="en-US"/>
              <a:pPr>
                <a:defRPr/>
              </a:pPr>
              <a:t>10/5/2016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E041D6C-C0F6-45A2-A1B0-B573BE27E950}"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EE7AEC1F-F280-4EB8-9C0D-A8F0B43CDF76}" type="datetimeFigureOut">
              <a:rPr lang="en-US"/>
              <a:pPr>
                <a:defRPr/>
              </a:pPr>
              <a:t>10/5/2016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AEB7769B-3976-4440-832A-9CE0C7CAE532}"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3C0C6859-B30D-4662-AD3C-2A6BC6C6B72D}" type="datetimeFigureOut">
              <a:rPr lang="en-US"/>
              <a:pPr>
                <a:defRPr/>
              </a:pPr>
              <a:t>10/5/2016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A7841CB0-8CD1-49D3-9B69-8E658148E9E2}"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21AEA4EC-53E8-4FB6-A538-58450E2AB72A}" type="datetimeFigureOut">
              <a:rPr lang="en-US"/>
              <a:pPr>
                <a:defRPr/>
              </a:pPr>
              <a:t>10/5/2016</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8F5712DB-24A8-4265-B381-E3F232626B37}"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D99EB0D6-DF02-40AE-ADAE-C826EB7E8EB6}" type="datetimeFigureOut">
              <a:rPr lang="en-US"/>
              <a:pPr>
                <a:defRPr/>
              </a:pPr>
              <a:t>10/5/2016</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BA713569-A61A-4369-9DE1-869E00413CA8}"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25B47F9C-F8BA-44F2-9647-6E0A16620B93}" type="datetimeFigureOut">
              <a:rPr lang="en-US"/>
              <a:pPr>
                <a:defRPr/>
              </a:pPr>
              <a:t>10/5/2016</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F3738857-F55C-4BD7-B296-A5D97BC7D077}"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57016174-3419-487D-AA19-9C7623C40D22}" type="datetimeFigureOut">
              <a:rPr lang="en-US"/>
              <a:pPr>
                <a:defRPr/>
              </a:pPr>
              <a:t>10/5/2016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CFAFF580-6C28-475F-B717-6DECAEE92867}"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E600B06E-B55A-4E4F-BC2D-BA492785691E}" type="datetimeFigureOut">
              <a:rPr lang="en-US"/>
              <a:pPr>
                <a:defRPr/>
              </a:pPr>
              <a:t>10/5/2016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D33A837-C180-408B-8E2F-C0CD4CD5AA8F}"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00000">
            <a:alpha val="18823"/>
          </a:srgbClr>
        </a:solidFill>
        <a:effectLst/>
      </p:bgPr>
    </p:bg>
    <p:spTree>
      <p:nvGrpSpPr>
        <p:cNvPr id="1" name=""/>
        <p:cNvGrpSpPr/>
        <p:nvPr/>
      </p:nvGrpSpPr>
      <p:grpSpPr>
        <a:xfrm>
          <a:off x="0" y="0"/>
          <a:ext cx="0" cy="0"/>
          <a:chOff x="0" y="0"/>
          <a:chExt cx="0" cy="0"/>
        </a:xfrm>
      </p:grpSpPr>
      <p:sp>
        <p:nvSpPr>
          <p:cNvPr id="4098"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4099"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cs typeface="+mn-cs"/>
              </a:defRPr>
            </a:lvl1pPr>
          </a:lstStyle>
          <a:p>
            <a:pPr>
              <a:defRPr/>
            </a:pPr>
            <a:fld id="{16AB9688-5DFF-40AB-84B6-9A1871CCC7DA}" type="datetimeFigureOut">
              <a:rPr lang="en-US"/>
              <a:pPr>
                <a:defRPr/>
              </a:pPr>
              <a:t>10/5/2016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cs typeface="+mn-cs"/>
              </a:defRPr>
            </a:lvl1pPr>
          </a:lstStyle>
          <a:p>
            <a:pPr>
              <a:defRPr/>
            </a:pPr>
            <a:fld id="{0A86A521-A444-498F-ADFD-7D5661E0FADC}"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fontAlgn="base">
        <a:spcBef>
          <a:spcPct val="0"/>
        </a:spcBef>
        <a:spcAft>
          <a:spcPct val="0"/>
        </a:spcAft>
        <a:defRPr sz="4400" kern="1200">
          <a:solidFill>
            <a:schemeClr val="tx1"/>
          </a:solidFill>
          <a:latin typeface="+mj-lt"/>
          <a:ea typeface="+mj-ea"/>
          <a:cs typeface="+mj-cs"/>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fontAlgn="base">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fontAlgn="base">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fontAlgn="base">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fontAlgn="base">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fontAlgn="base">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oleObject" Target="../embeddings/oleObject3.bin"/></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www.doaj.org/" TargetMode="Externa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oleObject" Target="../embeddings/oleObject2.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ctrTitle"/>
          </p:nvPr>
        </p:nvSpPr>
        <p:spPr/>
        <p:txBody>
          <a:bodyPr/>
          <a:lstStyle/>
          <a:p>
            <a:r>
              <a:rPr lang="en-US" sz="3600" b="1" smtClean="0"/>
              <a:t>Information Search Skills and </a:t>
            </a:r>
            <a:br>
              <a:rPr lang="en-US" sz="3600" b="1" smtClean="0"/>
            </a:br>
            <a:r>
              <a:rPr lang="en-US" sz="3600" b="1" smtClean="0"/>
              <a:t>Digital Resources</a:t>
            </a:r>
          </a:p>
        </p:txBody>
      </p:sp>
      <p:sp>
        <p:nvSpPr>
          <p:cNvPr id="3" name="Subtitle 2"/>
          <p:cNvSpPr>
            <a:spLocks noGrp="1"/>
          </p:cNvSpPr>
          <p:nvPr>
            <p:ph type="subTitle" idx="1"/>
          </p:nvPr>
        </p:nvSpPr>
        <p:spPr>
          <a:xfrm>
            <a:off x="1371600" y="3657600"/>
            <a:ext cx="6400800" cy="1981200"/>
          </a:xfrm>
        </p:spPr>
        <p:txBody>
          <a:bodyPr rtlCol="0">
            <a:normAutofit fontScale="85000" lnSpcReduction="20000"/>
          </a:bodyPr>
          <a:lstStyle/>
          <a:p>
            <a:pPr fontAlgn="auto">
              <a:spcAft>
                <a:spcPts val="0"/>
              </a:spcAft>
              <a:buFont typeface="Arial" pitchFamily="34" charset="0"/>
              <a:buNone/>
              <a:defRPr/>
            </a:pPr>
            <a:r>
              <a:rPr lang="en-US" sz="3400" b="1" dirty="0" err="1" smtClean="0">
                <a:solidFill>
                  <a:srgbClr val="FF0000"/>
                </a:solidFill>
              </a:rPr>
              <a:t>Vijayakumar</a:t>
            </a:r>
            <a:r>
              <a:rPr lang="en-US" sz="3400" b="1" dirty="0" smtClean="0">
                <a:solidFill>
                  <a:srgbClr val="FF0000"/>
                </a:solidFill>
              </a:rPr>
              <a:t> K. P., Ph. D. </a:t>
            </a:r>
          </a:p>
          <a:p>
            <a:pPr fontAlgn="auto">
              <a:spcAft>
                <a:spcPts val="0"/>
              </a:spcAft>
              <a:buFont typeface="Arial" pitchFamily="34" charset="0"/>
              <a:buNone/>
              <a:defRPr/>
            </a:pPr>
            <a:r>
              <a:rPr lang="en-US" sz="2900" b="1" dirty="0" smtClean="0">
                <a:solidFill>
                  <a:schemeClr val="tx1"/>
                </a:solidFill>
              </a:rPr>
              <a:t>Head, Department of Library and Information Science University of Kerala, </a:t>
            </a:r>
            <a:r>
              <a:rPr lang="en-US" sz="2900" b="1" dirty="0" err="1" smtClean="0">
                <a:solidFill>
                  <a:schemeClr val="tx1"/>
                </a:solidFill>
              </a:rPr>
              <a:t>Thiruvananthapuram</a:t>
            </a:r>
            <a:r>
              <a:rPr lang="en-US" sz="2900" b="1" dirty="0" smtClean="0">
                <a:solidFill>
                  <a:schemeClr val="tx1"/>
                </a:solidFill>
              </a:rPr>
              <a:t> – 695 034</a:t>
            </a:r>
          </a:p>
          <a:p>
            <a:pPr fontAlgn="auto">
              <a:spcAft>
                <a:spcPts val="0"/>
              </a:spcAft>
              <a:buFont typeface="Arial" pitchFamily="34" charset="0"/>
              <a:buNone/>
              <a:defRPr/>
            </a:pPr>
            <a:r>
              <a:rPr lang="en-US" b="1" dirty="0" smtClean="0">
                <a:solidFill>
                  <a:srgbClr val="FF0000"/>
                </a:solidFill>
              </a:rPr>
              <a:t>kpvijayakumar2@gmail.com</a:t>
            </a:r>
          </a:p>
          <a:p>
            <a:pPr fontAlgn="auto">
              <a:spcAft>
                <a:spcPts val="0"/>
              </a:spcAft>
              <a:buFont typeface="Arial" pitchFamily="34" charset="0"/>
              <a:buNone/>
              <a:defRPr/>
            </a:pP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fontAlgn="auto">
              <a:spcAft>
                <a:spcPts val="0"/>
              </a:spcAft>
              <a:defRPr/>
            </a:pPr>
            <a:r>
              <a:rPr lang="en-US" b="1" dirty="0" smtClean="0"/>
              <a:t> </a:t>
            </a:r>
            <a:br>
              <a:rPr lang="en-US" b="1" dirty="0" smtClean="0"/>
            </a:br>
            <a:r>
              <a:rPr lang="en-US" dirty="0" smtClean="0"/>
              <a:t> </a:t>
            </a:r>
            <a:r>
              <a:rPr lang="en-US" sz="3600" b="1" dirty="0" smtClean="0"/>
              <a:t>Author/title searches</a:t>
            </a:r>
            <a:r>
              <a:rPr lang="en-US" sz="3600" dirty="0" smtClean="0"/>
              <a:t/>
            </a:r>
            <a:br>
              <a:rPr lang="en-US" sz="3600" dirty="0" smtClean="0"/>
            </a:br>
            <a:endParaRPr lang="en-US" sz="3600" dirty="0"/>
          </a:p>
        </p:txBody>
      </p:sp>
      <p:sp>
        <p:nvSpPr>
          <p:cNvPr id="3" name="Content Placeholder 2"/>
          <p:cNvSpPr>
            <a:spLocks noGrp="1"/>
          </p:cNvSpPr>
          <p:nvPr>
            <p:ph idx="1"/>
          </p:nvPr>
        </p:nvSpPr>
        <p:spPr/>
        <p:txBody>
          <a:bodyPr rtlCol="0">
            <a:normAutofit fontScale="77500" lnSpcReduction="20000"/>
          </a:bodyPr>
          <a:lstStyle/>
          <a:p>
            <a:pPr fontAlgn="auto">
              <a:spcAft>
                <a:spcPts val="0"/>
              </a:spcAft>
              <a:buFont typeface="Arial" pitchFamily="34" charset="0"/>
              <a:buNone/>
              <a:defRPr/>
            </a:pPr>
            <a:endParaRPr lang="en-US" dirty="0"/>
          </a:p>
          <a:p>
            <a:pPr fontAlgn="auto">
              <a:spcAft>
                <a:spcPts val="0"/>
              </a:spcAft>
              <a:buFont typeface="Arial" pitchFamily="34" charset="0"/>
              <a:buChar char="•"/>
              <a:defRPr/>
            </a:pPr>
            <a:r>
              <a:rPr lang="en-US" b="1" dirty="0" smtClean="0"/>
              <a:t>Searching </a:t>
            </a:r>
            <a:r>
              <a:rPr lang="en-US" b="1" dirty="0"/>
              <a:t>by author and/or title obviously assumes that you are searching for a particular author or book or article </a:t>
            </a:r>
            <a:r>
              <a:rPr lang="en-US" b="1" dirty="0" smtClean="0"/>
              <a:t>title. </a:t>
            </a:r>
          </a:p>
          <a:p>
            <a:pPr fontAlgn="auto">
              <a:spcAft>
                <a:spcPts val="0"/>
              </a:spcAft>
              <a:buFont typeface="Arial" pitchFamily="34" charset="0"/>
              <a:buChar char="•"/>
              <a:defRPr/>
            </a:pPr>
            <a:r>
              <a:rPr lang="en-US" b="1" dirty="0" smtClean="0"/>
              <a:t>Obviously </a:t>
            </a:r>
            <a:r>
              <a:rPr lang="en-US" b="1" dirty="0"/>
              <a:t>particular search engines will vary, but </a:t>
            </a:r>
            <a:r>
              <a:rPr lang="en-US" b="1" dirty="0" smtClean="0"/>
              <a:t>there  </a:t>
            </a:r>
            <a:r>
              <a:rPr lang="en-US" b="1" dirty="0"/>
              <a:t>are some general guidelines: </a:t>
            </a:r>
          </a:p>
          <a:p>
            <a:pPr fontAlgn="auto">
              <a:spcAft>
                <a:spcPts val="0"/>
              </a:spcAft>
              <a:buFont typeface="Arial" pitchFamily="34" charset="0"/>
              <a:buChar char="•"/>
              <a:defRPr/>
            </a:pPr>
            <a:r>
              <a:rPr lang="en-US" b="1" dirty="0"/>
              <a:t>When searching by author, put the author’s last name first i.e. </a:t>
            </a:r>
            <a:r>
              <a:rPr lang="en-US" b="1" dirty="0" err="1"/>
              <a:t>Kotler</a:t>
            </a:r>
            <a:r>
              <a:rPr lang="en-US" b="1" dirty="0"/>
              <a:t>, Philip, not Philip </a:t>
            </a:r>
            <a:r>
              <a:rPr lang="en-US" b="1" dirty="0" err="1"/>
              <a:t>Kotler</a:t>
            </a:r>
            <a:endParaRPr lang="en-US" b="1" dirty="0"/>
          </a:p>
          <a:p>
            <a:pPr fontAlgn="auto">
              <a:spcAft>
                <a:spcPts val="0"/>
              </a:spcAft>
              <a:buFont typeface="Arial" pitchFamily="34" charset="0"/>
              <a:buChar char="•"/>
              <a:defRPr/>
            </a:pPr>
            <a:r>
              <a:rPr lang="en-US" b="1" dirty="0"/>
              <a:t>When searching by title, it helps if you enter the title as correctly as possible. </a:t>
            </a:r>
          </a:p>
          <a:p>
            <a:pPr fontAlgn="auto">
              <a:spcAft>
                <a:spcPts val="0"/>
              </a:spcAft>
              <a:buFont typeface="Arial" pitchFamily="34" charset="0"/>
              <a:buChar char="•"/>
              <a:defRPr/>
            </a:pPr>
            <a:r>
              <a:rPr lang="en-US" b="1" dirty="0"/>
              <a:t>If searching for an organization, give the full name of the organization as it commonly appears, e.g</a:t>
            </a:r>
            <a:r>
              <a:rPr lang="en-US" b="1" dirty="0" smtClean="0"/>
              <a:t>. </a:t>
            </a:r>
            <a:r>
              <a:rPr lang="en-US" b="1" dirty="0" smtClean="0">
                <a:solidFill>
                  <a:srgbClr val="FF0000"/>
                </a:solidFill>
              </a:rPr>
              <a:t>World Bank</a:t>
            </a:r>
            <a:endParaRPr lang="en-US" b="1" dirty="0">
              <a:solidFill>
                <a:srgbClr val="FF0000"/>
              </a:solidFill>
            </a:endParaRPr>
          </a:p>
          <a:p>
            <a:pPr fontAlgn="auto">
              <a:spcAft>
                <a:spcPts val="0"/>
              </a:spcAft>
              <a:buFont typeface="Arial" pitchFamily="34" charset="0"/>
              <a:buNone/>
              <a:defRPr/>
            </a:pP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sz="3600" b="1" smtClean="0"/>
              <a:t>Snowball search</a:t>
            </a:r>
            <a:endParaRPr lang="en-US" sz="3600" smtClean="0"/>
          </a:p>
        </p:txBody>
      </p:sp>
      <p:sp>
        <p:nvSpPr>
          <p:cNvPr id="3" name="Content Placeholder 2"/>
          <p:cNvSpPr>
            <a:spLocks noGrp="1"/>
          </p:cNvSpPr>
          <p:nvPr>
            <p:ph idx="1"/>
          </p:nvPr>
        </p:nvSpPr>
        <p:spPr/>
        <p:txBody>
          <a:bodyPr rtlCol="0">
            <a:normAutofit fontScale="77500" lnSpcReduction="20000"/>
          </a:bodyPr>
          <a:lstStyle/>
          <a:p>
            <a:pPr fontAlgn="auto">
              <a:spcAft>
                <a:spcPts val="0"/>
              </a:spcAft>
              <a:buFont typeface="Arial" pitchFamily="34" charset="0"/>
              <a:buChar char="•"/>
              <a:defRPr/>
            </a:pPr>
            <a:r>
              <a:rPr lang="en-US" sz="3300" b="1" dirty="0" smtClean="0"/>
              <a:t>This is a good way of searching if your topic has a key work or author. </a:t>
            </a:r>
          </a:p>
          <a:p>
            <a:pPr fontAlgn="auto">
              <a:spcAft>
                <a:spcPts val="0"/>
              </a:spcAft>
              <a:buFont typeface="Arial" pitchFamily="34" charset="0"/>
              <a:buChar char="•"/>
              <a:defRPr/>
            </a:pPr>
            <a:r>
              <a:rPr lang="en-US" sz="3300" b="1" dirty="0" smtClean="0"/>
              <a:t>Look in that work for the key people on whom that author draws, making a preliminary bibliography from that. </a:t>
            </a:r>
          </a:p>
          <a:p>
            <a:pPr fontAlgn="auto">
              <a:spcAft>
                <a:spcPts val="0"/>
              </a:spcAft>
              <a:buFont typeface="Arial" pitchFamily="34" charset="0"/>
              <a:buChar char="•"/>
              <a:defRPr/>
            </a:pPr>
            <a:r>
              <a:rPr lang="en-US" sz="3300" b="1" dirty="0" smtClean="0"/>
              <a:t>Do the same for each of the subsequent authors.</a:t>
            </a:r>
          </a:p>
          <a:p>
            <a:pPr fontAlgn="auto">
              <a:spcAft>
                <a:spcPts val="0"/>
              </a:spcAft>
              <a:buFont typeface="Arial" pitchFamily="34" charset="0"/>
              <a:buChar char="•"/>
              <a:defRPr/>
            </a:pPr>
            <a:r>
              <a:rPr lang="en-US" sz="3300" b="1" dirty="0" smtClean="0"/>
              <a:t>If your key work is a few years old, then you can follow the stream of research up to the near present and trace citations of that author using a specialized citations database, such as the </a:t>
            </a:r>
            <a:r>
              <a:rPr lang="en-US" sz="3300" b="1" dirty="0" smtClean="0">
                <a:solidFill>
                  <a:srgbClr val="FF0000"/>
                </a:solidFill>
              </a:rPr>
              <a:t>Social Science Citation Index. </a:t>
            </a:r>
          </a:p>
          <a:p>
            <a:pPr fontAlgn="auto">
              <a:spcAft>
                <a:spcPts val="0"/>
              </a:spcAft>
              <a:buFont typeface="Arial" pitchFamily="34" charset="0"/>
              <a:buChar char="•"/>
              <a:defRPr/>
            </a:pPr>
            <a:r>
              <a:rPr lang="en-US" sz="3300" b="1" dirty="0" smtClean="0"/>
              <a:t>That way, you can see the way in which the work/author has influenced subsequent wor</a:t>
            </a:r>
            <a:r>
              <a:rPr lang="en-US" dirty="0" smtClean="0"/>
              <a:t>k.</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US" sz="3600" b="1" smtClean="0"/>
              <a:t>Keyword searches</a:t>
            </a:r>
            <a:endParaRPr lang="en-US" sz="3600" smtClean="0"/>
          </a:p>
        </p:txBody>
      </p:sp>
      <p:sp>
        <p:nvSpPr>
          <p:cNvPr id="3" name="Content Placeholder 2"/>
          <p:cNvSpPr>
            <a:spLocks noGrp="1"/>
          </p:cNvSpPr>
          <p:nvPr>
            <p:ph idx="1"/>
          </p:nvPr>
        </p:nvSpPr>
        <p:spPr/>
        <p:txBody>
          <a:bodyPr rtlCol="0">
            <a:normAutofit fontScale="92500" lnSpcReduction="20000"/>
          </a:bodyPr>
          <a:lstStyle/>
          <a:p>
            <a:pPr fontAlgn="auto">
              <a:spcAft>
                <a:spcPts val="0"/>
              </a:spcAft>
              <a:buFont typeface="Arial" pitchFamily="34" charset="0"/>
              <a:buChar char="•"/>
              <a:defRPr/>
            </a:pPr>
            <a:r>
              <a:rPr lang="en-US" b="1" dirty="0" smtClean="0"/>
              <a:t>Keywords </a:t>
            </a:r>
            <a:r>
              <a:rPr lang="en-US" b="1" dirty="0"/>
              <a:t>are a way of searching through subject/topic</a:t>
            </a:r>
            <a:r>
              <a:rPr lang="en-US" b="1" dirty="0" smtClean="0"/>
              <a:t>.</a:t>
            </a:r>
          </a:p>
          <a:p>
            <a:pPr fontAlgn="auto">
              <a:spcAft>
                <a:spcPts val="0"/>
              </a:spcAft>
              <a:buFont typeface="Arial" pitchFamily="34" charset="0"/>
              <a:buChar char="•"/>
              <a:defRPr/>
            </a:pPr>
            <a:r>
              <a:rPr lang="en-US" b="1" dirty="0" smtClean="0"/>
              <a:t>Most </a:t>
            </a:r>
            <a:r>
              <a:rPr lang="en-US" b="1" dirty="0"/>
              <a:t>library catalogues and databases will include an option to search by keyword and an alternative to author and title.</a:t>
            </a:r>
          </a:p>
          <a:p>
            <a:pPr fontAlgn="auto">
              <a:spcAft>
                <a:spcPts val="0"/>
              </a:spcAft>
              <a:buFont typeface="Arial" pitchFamily="34" charset="0"/>
              <a:buChar char="•"/>
              <a:defRPr/>
            </a:pPr>
            <a:r>
              <a:rPr lang="en-US" b="1" dirty="0"/>
              <a:t>Searching by keyword can be very effective, </a:t>
            </a:r>
            <a:r>
              <a:rPr lang="en-US" b="1" dirty="0" smtClean="0"/>
              <a:t>provided you </a:t>
            </a:r>
            <a:r>
              <a:rPr lang="en-US" b="1" dirty="0"/>
              <a:t>select terms that accurately describe what you are looking </a:t>
            </a:r>
            <a:r>
              <a:rPr lang="en-US" b="1" dirty="0" smtClean="0"/>
              <a:t>for. </a:t>
            </a:r>
          </a:p>
          <a:p>
            <a:pPr fontAlgn="auto">
              <a:spcAft>
                <a:spcPts val="0"/>
              </a:spcAft>
              <a:buFont typeface="Arial" pitchFamily="34" charset="0"/>
              <a:buChar char="•"/>
              <a:defRPr/>
            </a:pPr>
            <a:r>
              <a:rPr lang="en-US" b="1" dirty="0" smtClean="0"/>
              <a:t>Authors </a:t>
            </a:r>
            <a:r>
              <a:rPr lang="en-US" b="1" dirty="0"/>
              <a:t>often pick out their own keywords to describe an article, which means that they come up more easily in a search</a:t>
            </a:r>
            <a:r>
              <a:rPr lang="en-US" b="1" dirty="0" smtClean="0"/>
              <a:t>.</a:t>
            </a:r>
            <a:endParaRPr lang="en-US" b="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US" sz="3600" b="1" smtClean="0"/>
              <a:t>Keyword searches…</a:t>
            </a:r>
          </a:p>
        </p:txBody>
      </p:sp>
      <p:sp>
        <p:nvSpPr>
          <p:cNvPr id="3" name="Content Placeholder 2"/>
          <p:cNvSpPr>
            <a:spLocks noGrp="1"/>
          </p:cNvSpPr>
          <p:nvPr>
            <p:ph idx="1"/>
          </p:nvPr>
        </p:nvSpPr>
        <p:spPr/>
        <p:txBody>
          <a:bodyPr rtlCol="0">
            <a:normAutofit fontScale="70000" lnSpcReduction="20000"/>
          </a:bodyPr>
          <a:lstStyle/>
          <a:p>
            <a:pPr fontAlgn="auto">
              <a:spcAft>
                <a:spcPts val="0"/>
              </a:spcAft>
              <a:buFont typeface="Arial" pitchFamily="34" charset="0"/>
              <a:buChar char="•"/>
              <a:defRPr/>
            </a:pPr>
            <a:r>
              <a:rPr lang="en-US" sz="3400" b="1" dirty="0" smtClean="0"/>
              <a:t>In order to make your search as wide as possible, you need to ensure that you include:</a:t>
            </a:r>
          </a:p>
          <a:p>
            <a:pPr fontAlgn="auto">
              <a:spcAft>
                <a:spcPts val="0"/>
              </a:spcAft>
              <a:buFont typeface="Arial" pitchFamily="34" charset="0"/>
              <a:buChar char="•"/>
              <a:defRPr/>
            </a:pPr>
            <a:r>
              <a:rPr lang="en-US" sz="3400" b="1" u="sng" dirty="0" smtClean="0">
                <a:solidFill>
                  <a:srgbClr val="FF0000"/>
                </a:solidFill>
              </a:rPr>
              <a:t>Variations of the same word</a:t>
            </a:r>
          </a:p>
          <a:p>
            <a:pPr fontAlgn="auto">
              <a:spcAft>
                <a:spcPts val="0"/>
              </a:spcAft>
              <a:buFont typeface="Arial" pitchFamily="34" charset="0"/>
              <a:buChar char="•"/>
              <a:defRPr/>
            </a:pPr>
            <a:r>
              <a:rPr lang="en-US" sz="3400" b="1" dirty="0" smtClean="0"/>
              <a:t>American vs. English spelling; Singular and plural; Abbreviations/acronyms, </a:t>
            </a:r>
          </a:p>
          <a:p>
            <a:pPr fontAlgn="auto">
              <a:spcAft>
                <a:spcPts val="0"/>
              </a:spcAft>
              <a:buFont typeface="Arial" pitchFamily="34" charset="0"/>
              <a:buNone/>
              <a:defRPr/>
            </a:pPr>
            <a:r>
              <a:rPr lang="en-US" sz="3400" b="1" dirty="0" smtClean="0"/>
              <a:t>	e.g. TQM/Total Quality Management </a:t>
            </a:r>
          </a:p>
          <a:p>
            <a:pPr fontAlgn="auto">
              <a:spcAft>
                <a:spcPts val="0"/>
              </a:spcAft>
              <a:buFont typeface="Arial" pitchFamily="34" charset="0"/>
              <a:buChar char="•"/>
              <a:defRPr/>
            </a:pPr>
            <a:r>
              <a:rPr lang="en-US" sz="3400" b="1" u="sng" dirty="0" smtClean="0">
                <a:solidFill>
                  <a:srgbClr val="FF0000"/>
                </a:solidFill>
              </a:rPr>
              <a:t>Different words with same meaning</a:t>
            </a:r>
          </a:p>
          <a:p>
            <a:pPr fontAlgn="auto">
              <a:spcAft>
                <a:spcPts val="0"/>
              </a:spcAft>
              <a:buFont typeface="Arial" pitchFamily="34" charset="0"/>
              <a:buChar char="•"/>
              <a:defRPr/>
            </a:pPr>
            <a:r>
              <a:rPr lang="en-US" sz="3400" b="1" dirty="0" smtClean="0"/>
              <a:t>Corporate sponsorship, corporate giving</a:t>
            </a:r>
          </a:p>
          <a:p>
            <a:pPr fontAlgn="auto">
              <a:spcAft>
                <a:spcPts val="0"/>
              </a:spcAft>
              <a:buFont typeface="Arial" pitchFamily="34" charset="0"/>
              <a:buChar char="•"/>
              <a:defRPr/>
            </a:pPr>
            <a:r>
              <a:rPr lang="en-US" sz="3400" b="1" dirty="0" smtClean="0"/>
              <a:t>Marketing evaluation, marketing measurement</a:t>
            </a:r>
          </a:p>
          <a:p>
            <a:pPr fontAlgn="auto">
              <a:spcAft>
                <a:spcPts val="0"/>
              </a:spcAft>
              <a:buFont typeface="Arial" pitchFamily="34" charset="0"/>
              <a:buChar char="•"/>
              <a:defRPr/>
            </a:pPr>
            <a:r>
              <a:rPr lang="en-US" sz="3400" b="1" dirty="0" smtClean="0"/>
              <a:t>Entertainments industry, leisure industry</a:t>
            </a:r>
          </a:p>
          <a:p>
            <a:pPr fontAlgn="auto">
              <a:spcAft>
                <a:spcPts val="0"/>
              </a:spcAft>
              <a:buFont typeface="Arial" pitchFamily="34" charset="0"/>
              <a:buChar char="•"/>
              <a:defRPr/>
            </a:pPr>
            <a:r>
              <a:rPr lang="en-US" sz="3400" b="1" dirty="0" smtClean="0"/>
              <a:t>Some search tools understand natural language, and automatically try and find as many of your words as possible.</a:t>
            </a:r>
          </a:p>
          <a:p>
            <a:pPr fontAlgn="auto">
              <a:spcAft>
                <a:spcPts val="0"/>
              </a:spcAft>
              <a:buFont typeface="Arial" pitchFamily="34" charset="0"/>
              <a:buChar char="•"/>
              <a:defRPr/>
            </a:pP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pPr>
              <a:defRPr/>
            </a:pPr>
            <a:fld id="{4ECF9729-D47A-4693-9CE0-DA19856DDD34}" type="slidenum">
              <a:rPr lang="en-US"/>
              <a:pPr>
                <a:defRPr/>
              </a:pPr>
              <a:t>14</a:t>
            </a:fld>
            <a:endParaRPr lang="en-US"/>
          </a:p>
        </p:txBody>
      </p:sp>
      <p:sp>
        <p:nvSpPr>
          <p:cNvPr id="16387" name="Rectangle 2"/>
          <p:cNvSpPr>
            <a:spLocks noGrp="1" noChangeArrowheads="1"/>
          </p:cNvSpPr>
          <p:nvPr>
            <p:ph type="title"/>
          </p:nvPr>
        </p:nvSpPr>
        <p:spPr/>
        <p:txBody>
          <a:bodyPr/>
          <a:lstStyle/>
          <a:p>
            <a:r>
              <a:rPr lang="en-US" sz="3200" b="1" smtClean="0"/>
              <a:t>Other Search Techniques</a:t>
            </a:r>
          </a:p>
        </p:txBody>
      </p:sp>
      <p:sp>
        <p:nvSpPr>
          <p:cNvPr id="16388" name="Rectangle 3"/>
          <p:cNvSpPr>
            <a:spLocks noGrp="1" noChangeArrowheads="1"/>
          </p:cNvSpPr>
          <p:nvPr>
            <p:ph type="body" idx="1"/>
          </p:nvPr>
        </p:nvSpPr>
        <p:spPr/>
        <p:txBody>
          <a:bodyPr/>
          <a:lstStyle/>
          <a:p>
            <a:r>
              <a:rPr lang="en-US" b="1" smtClean="0"/>
              <a:t>Boolean Operators</a:t>
            </a:r>
          </a:p>
          <a:p>
            <a:r>
              <a:rPr lang="en-US" b="1" smtClean="0"/>
              <a:t>Phrase Searching</a:t>
            </a:r>
          </a:p>
          <a:p>
            <a:r>
              <a:rPr lang="en-US" b="1" smtClean="0"/>
              <a:t>Truncation / Wildcard Searching</a:t>
            </a:r>
          </a:p>
          <a:p>
            <a:r>
              <a:rPr lang="en-US" b="1" smtClean="0"/>
              <a:t>Proximity Searching</a:t>
            </a:r>
          </a:p>
          <a:p>
            <a:r>
              <a:rPr lang="en-US" b="1" smtClean="0"/>
              <a:t>Focusing / Limiting a Search</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5"/>
          <p:cNvSpPr>
            <a:spLocks noGrp="1"/>
          </p:cNvSpPr>
          <p:nvPr>
            <p:ph type="sldNum" sz="quarter" idx="12"/>
          </p:nvPr>
        </p:nvSpPr>
        <p:spPr/>
        <p:txBody>
          <a:bodyPr/>
          <a:lstStyle/>
          <a:p>
            <a:pPr>
              <a:defRPr/>
            </a:pPr>
            <a:fld id="{6173B984-0EE1-4B65-805E-2336933E3515}" type="slidenum">
              <a:rPr lang="en-US"/>
              <a:pPr>
                <a:defRPr/>
              </a:pPr>
              <a:t>15</a:t>
            </a:fld>
            <a:endParaRPr lang="en-US"/>
          </a:p>
        </p:txBody>
      </p:sp>
      <p:sp>
        <p:nvSpPr>
          <p:cNvPr id="17411" name="Rectangle 2"/>
          <p:cNvSpPr>
            <a:spLocks noGrp="1" noChangeArrowheads="1"/>
          </p:cNvSpPr>
          <p:nvPr>
            <p:ph type="title"/>
          </p:nvPr>
        </p:nvSpPr>
        <p:spPr/>
        <p:txBody>
          <a:bodyPr/>
          <a:lstStyle/>
          <a:p>
            <a:r>
              <a:rPr lang="en-US" sz="3200" b="1" smtClean="0"/>
              <a:t>Boolean Operators</a:t>
            </a:r>
          </a:p>
        </p:txBody>
      </p:sp>
      <p:sp>
        <p:nvSpPr>
          <p:cNvPr id="17412" name="Rectangle 3"/>
          <p:cNvSpPr>
            <a:spLocks noGrp="1" noChangeArrowheads="1"/>
          </p:cNvSpPr>
          <p:nvPr>
            <p:ph type="body" idx="1"/>
          </p:nvPr>
        </p:nvSpPr>
        <p:spPr>
          <a:xfrm>
            <a:off x="2209800" y="2743200"/>
            <a:ext cx="2209800" cy="3697288"/>
          </a:xfrm>
        </p:spPr>
        <p:txBody>
          <a:bodyPr/>
          <a:lstStyle/>
          <a:p>
            <a:pPr>
              <a:buFont typeface="Wingdings" pitchFamily="2" charset="2"/>
              <a:buNone/>
            </a:pPr>
            <a:endParaRPr lang="en-US" smtClean="0"/>
          </a:p>
          <a:p>
            <a:pPr>
              <a:buFont typeface="Wingdings" pitchFamily="2" charset="2"/>
              <a:buNone/>
            </a:pPr>
            <a:r>
              <a:rPr lang="en-US" smtClean="0"/>
              <a:t>AND</a:t>
            </a:r>
          </a:p>
          <a:p>
            <a:pPr>
              <a:buFont typeface="Wingdings" pitchFamily="2" charset="2"/>
              <a:buNone/>
            </a:pPr>
            <a:endParaRPr lang="en-US" smtClean="0"/>
          </a:p>
          <a:p>
            <a:pPr>
              <a:buFont typeface="Wingdings" pitchFamily="2" charset="2"/>
              <a:buNone/>
            </a:pPr>
            <a:r>
              <a:rPr lang="en-US" smtClean="0"/>
              <a:t>OR</a:t>
            </a:r>
          </a:p>
          <a:p>
            <a:pPr>
              <a:buFont typeface="Wingdings" pitchFamily="2" charset="2"/>
              <a:buNone/>
            </a:pPr>
            <a:endParaRPr lang="en-US" smtClean="0"/>
          </a:p>
          <a:p>
            <a:pPr>
              <a:buFont typeface="Wingdings" pitchFamily="2" charset="2"/>
              <a:buNone/>
            </a:pPr>
            <a:r>
              <a:rPr lang="en-US" smtClean="0"/>
              <a:t>NOT</a:t>
            </a:r>
          </a:p>
        </p:txBody>
      </p:sp>
      <p:pic>
        <p:nvPicPr>
          <p:cNvPr id="17413" name="Picture 4" descr="Venn diagram for OR"/>
          <p:cNvPicPr>
            <a:picLocks noChangeAspect="1" noChangeArrowheads="1"/>
          </p:cNvPicPr>
          <p:nvPr/>
        </p:nvPicPr>
        <p:blipFill>
          <a:blip r:embed="rId3" cstate="print"/>
          <a:srcRect/>
          <a:stretch>
            <a:fillRect/>
          </a:stretch>
        </p:blipFill>
        <p:spPr bwMode="auto">
          <a:xfrm>
            <a:off x="3581400" y="4038600"/>
            <a:ext cx="2819400" cy="1295400"/>
          </a:xfrm>
          <a:prstGeom prst="rect">
            <a:avLst/>
          </a:prstGeom>
          <a:noFill/>
          <a:ln w="9525">
            <a:noFill/>
            <a:miter lim="800000"/>
            <a:headEnd/>
            <a:tailEnd/>
          </a:ln>
        </p:spPr>
      </p:pic>
      <p:pic>
        <p:nvPicPr>
          <p:cNvPr id="17414" name="Picture 5" descr="Venn diagram for AND"/>
          <p:cNvPicPr>
            <a:picLocks noChangeAspect="1" noChangeArrowheads="1"/>
          </p:cNvPicPr>
          <p:nvPr/>
        </p:nvPicPr>
        <p:blipFill>
          <a:blip r:embed="rId4" cstate="print"/>
          <a:srcRect/>
          <a:stretch>
            <a:fillRect/>
          </a:stretch>
        </p:blipFill>
        <p:spPr bwMode="auto">
          <a:xfrm>
            <a:off x="3505200" y="2743200"/>
            <a:ext cx="2819400" cy="1295400"/>
          </a:xfrm>
          <a:prstGeom prst="rect">
            <a:avLst/>
          </a:prstGeom>
          <a:noFill/>
          <a:ln w="9525">
            <a:noFill/>
            <a:miter lim="800000"/>
            <a:headEnd/>
            <a:tailEnd/>
          </a:ln>
        </p:spPr>
      </p:pic>
      <p:pic>
        <p:nvPicPr>
          <p:cNvPr id="17415" name="Picture 6" descr="Venn diagram for NOT"/>
          <p:cNvPicPr>
            <a:picLocks noChangeAspect="1" noChangeArrowheads="1"/>
          </p:cNvPicPr>
          <p:nvPr/>
        </p:nvPicPr>
        <p:blipFill>
          <a:blip r:embed="rId5" cstate="print"/>
          <a:srcRect/>
          <a:stretch>
            <a:fillRect/>
          </a:stretch>
        </p:blipFill>
        <p:spPr bwMode="auto">
          <a:xfrm>
            <a:off x="3657600" y="5334000"/>
            <a:ext cx="2743200" cy="1295400"/>
          </a:xfrm>
          <a:prstGeom prst="rect">
            <a:avLst/>
          </a:prstGeom>
          <a:noFill/>
          <a:ln w="9525">
            <a:noFill/>
            <a:miter lim="800000"/>
            <a:headEnd/>
            <a:tailEnd/>
          </a:ln>
        </p:spPr>
      </p:pic>
      <p:sp>
        <p:nvSpPr>
          <p:cNvPr id="17416" name="Rectangle 7"/>
          <p:cNvSpPr>
            <a:spLocks noChangeArrowheads="1"/>
          </p:cNvSpPr>
          <p:nvPr/>
        </p:nvSpPr>
        <p:spPr bwMode="auto">
          <a:xfrm>
            <a:off x="762000" y="1447800"/>
            <a:ext cx="7772400" cy="1108075"/>
          </a:xfrm>
          <a:prstGeom prst="rect">
            <a:avLst/>
          </a:prstGeom>
          <a:noFill/>
          <a:ln w="9525">
            <a:noFill/>
            <a:miter lim="800000"/>
            <a:headEnd/>
            <a:tailEnd/>
          </a:ln>
        </p:spPr>
        <p:txBody>
          <a:bodyPr lIns="0" tIns="0" rIns="0" bIns="0" anchor="ctr">
            <a:spAutoFit/>
          </a:bodyPr>
          <a:lstStyle/>
          <a:p>
            <a:r>
              <a:rPr lang="en-US" sz="2400" b="1">
                <a:latin typeface="Calibri" pitchFamily="34" charset="0"/>
              </a:rPr>
              <a:t>Boolean operators allow you to join terms together, widen a search or exclude terms from your search results. This means you can be more precise in locating your information. </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fontAlgn="auto">
              <a:spcAft>
                <a:spcPts val="0"/>
              </a:spcAft>
              <a:defRPr/>
            </a:pPr>
            <a:r>
              <a:rPr lang="en-US" sz="3200" b="1" dirty="0" smtClean="0"/>
              <a:t/>
            </a:r>
            <a:br>
              <a:rPr lang="en-US" sz="3200" b="1" dirty="0" smtClean="0"/>
            </a:br>
            <a:r>
              <a:rPr lang="en-US" sz="3200" b="1" dirty="0" smtClean="0"/>
              <a:t>Boolean Search</a:t>
            </a:r>
            <a:br>
              <a:rPr lang="en-US" sz="3200" b="1" dirty="0" smtClean="0"/>
            </a:br>
            <a:endParaRPr lang="en-US" sz="3200" b="1" dirty="0"/>
          </a:p>
        </p:txBody>
      </p:sp>
      <p:sp>
        <p:nvSpPr>
          <p:cNvPr id="3" name="Content Placeholder 2"/>
          <p:cNvSpPr>
            <a:spLocks noGrp="1"/>
          </p:cNvSpPr>
          <p:nvPr>
            <p:ph idx="1"/>
          </p:nvPr>
        </p:nvSpPr>
        <p:spPr/>
        <p:txBody>
          <a:bodyPr rtlCol="0">
            <a:normAutofit fontScale="47500" lnSpcReduction="20000"/>
          </a:bodyPr>
          <a:lstStyle/>
          <a:p>
            <a:pPr fontAlgn="auto">
              <a:spcAft>
                <a:spcPts val="0"/>
              </a:spcAft>
              <a:buFont typeface="Arial" pitchFamily="34" charset="0"/>
              <a:buNone/>
              <a:defRPr/>
            </a:pPr>
            <a:endParaRPr lang="en-US" dirty="0"/>
          </a:p>
          <a:p>
            <a:pPr fontAlgn="auto">
              <a:spcAft>
                <a:spcPts val="0"/>
              </a:spcAft>
              <a:buFont typeface="Arial" pitchFamily="34" charset="0"/>
              <a:buChar char="•"/>
              <a:defRPr/>
            </a:pPr>
            <a:r>
              <a:rPr lang="en-US" sz="5100" b="1" dirty="0" smtClean="0"/>
              <a:t>You </a:t>
            </a:r>
            <a:r>
              <a:rPr lang="en-US" sz="5100" b="1" dirty="0"/>
              <a:t>can use Boolean search strings to carry out a very specific search: for example, you might want to find out about job appraisal in the catering industry. Both ‘job appraisal’ and ‘catering industry’ are terms that can be variously expressed, so you might want to phrase your search thus:</a:t>
            </a:r>
          </a:p>
          <a:p>
            <a:pPr fontAlgn="auto">
              <a:spcAft>
                <a:spcPts val="0"/>
              </a:spcAft>
              <a:buFont typeface="Arial" pitchFamily="34" charset="0"/>
              <a:buChar char="•"/>
              <a:defRPr/>
            </a:pPr>
            <a:r>
              <a:rPr lang="en-US" sz="5100" b="1" dirty="0"/>
              <a:t>Job OR performance appraisal AND catering OR hospitality OR leisure industry</a:t>
            </a:r>
          </a:p>
          <a:p>
            <a:pPr fontAlgn="auto">
              <a:spcAft>
                <a:spcPts val="0"/>
              </a:spcAft>
              <a:buFont typeface="Arial" pitchFamily="34" charset="0"/>
              <a:buChar char="•"/>
              <a:defRPr/>
            </a:pPr>
            <a:r>
              <a:rPr lang="en-US" sz="5100" b="1" dirty="0"/>
              <a:t>You could, however, put brackets round concepts or phrases you want to link to ensure that these terms are searched first, thereby giving a structure to your search:</a:t>
            </a:r>
          </a:p>
          <a:p>
            <a:pPr fontAlgn="auto">
              <a:spcAft>
                <a:spcPts val="0"/>
              </a:spcAft>
              <a:buFont typeface="Arial" pitchFamily="34" charset="0"/>
              <a:buChar char="•"/>
              <a:defRPr/>
            </a:pPr>
            <a:r>
              <a:rPr lang="en-US" sz="5100" b="1" dirty="0"/>
              <a:t>(Job OR performance appraisal) AND (catering OR hospitality OR leisure industry)</a:t>
            </a:r>
          </a:p>
          <a:p>
            <a:pPr fontAlgn="auto">
              <a:spcAft>
                <a:spcPts val="0"/>
              </a:spcAft>
              <a:buFont typeface="Arial" pitchFamily="34" charset="0"/>
              <a:buChar char="•"/>
              <a:defRPr/>
            </a:pPr>
            <a:endParaRPr lang="en-US" b="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pPr>
              <a:defRPr/>
            </a:pPr>
            <a:fld id="{329F1ADF-DAA4-4FF2-8D0A-203330E75851}" type="slidenum">
              <a:rPr lang="en-US"/>
              <a:pPr>
                <a:defRPr/>
              </a:pPr>
              <a:t>17</a:t>
            </a:fld>
            <a:endParaRPr lang="en-US"/>
          </a:p>
        </p:txBody>
      </p:sp>
      <p:sp>
        <p:nvSpPr>
          <p:cNvPr id="3076" name="Rectangle 2"/>
          <p:cNvSpPr>
            <a:spLocks noGrp="1" noChangeArrowheads="1"/>
          </p:cNvSpPr>
          <p:nvPr>
            <p:ph type="title"/>
          </p:nvPr>
        </p:nvSpPr>
        <p:spPr/>
        <p:txBody>
          <a:bodyPr/>
          <a:lstStyle/>
          <a:p>
            <a:r>
              <a:rPr lang="en-US" sz="3200" b="1" smtClean="0"/>
              <a:t>Boolean Operators at Emerald</a:t>
            </a:r>
          </a:p>
        </p:txBody>
      </p:sp>
      <p:graphicFrame>
        <p:nvGraphicFramePr>
          <p:cNvPr id="3074" name="Object 2"/>
          <p:cNvGraphicFramePr>
            <a:graphicFrameLocks noChangeAspect="1"/>
          </p:cNvGraphicFramePr>
          <p:nvPr>
            <p:ph idx="1"/>
          </p:nvPr>
        </p:nvGraphicFramePr>
        <p:xfrm>
          <a:off x="2363788" y="2017713"/>
          <a:ext cx="5410200" cy="4114800"/>
        </p:xfrm>
        <a:graphic>
          <a:graphicData uri="http://schemas.openxmlformats.org/presentationml/2006/ole">
            <p:oleObj spid="_x0000_s3074" name="Bitmap Image" r:id="rId4" imgW="5934903" imgH="4514286" progId="PBrush">
              <p:embed/>
            </p:oleObj>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pPr>
              <a:defRPr/>
            </a:pPr>
            <a:fld id="{E2D31A4E-7634-4A1A-B0D9-AF9BAF13AE4A}" type="slidenum">
              <a:rPr lang="en-US"/>
              <a:pPr>
                <a:defRPr/>
              </a:pPr>
              <a:t>18</a:t>
            </a:fld>
            <a:endParaRPr lang="en-US"/>
          </a:p>
        </p:txBody>
      </p:sp>
      <p:sp>
        <p:nvSpPr>
          <p:cNvPr id="19459" name="Rectangle 2"/>
          <p:cNvSpPr>
            <a:spLocks noGrp="1" noChangeArrowheads="1"/>
          </p:cNvSpPr>
          <p:nvPr>
            <p:ph type="title"/>
          </p:nvPr>
        </p:nvSpPr>
        <p:spPr/>
        <p:txBody>
          <a:bodyPr/>
          <a:lstStyle/>
          <a:p>
            <a:r>
              <a:rPr lang="en-US" sz="3200" b="1" smtClean="0"/>
              <a:t>Phrase Searching</a:t>
            </a:r>
          </a:p>
        </p:txBody>
      </p:sp>
      <p:sp>
        <p:nvSpPr>
          <p:cNvPr id="19460" name="Rectangle 3"/>
          <p:cNvSpPr>
            <a:spLocks noGrp="1" noChangeArrowheads="1"/>
          </p:cNvSpPr>
          <p:nvPr>
            <p:ph type="body" idx="1"/>
          </p:nvPr>
        </p:nvSpPr>
        <p:spPr/>
        <p:txBody>
          <a:bodyPr/>
          <a:lstStyle/>
          <a:p>
            <a:pPr>
              <a:lnSpc>
                <a:spcPct val="90000"/>
              </a:lnSpc>
            </a:pPr>
            <a:r>
              <a:rPr lang="en-US" b="1" smtClean="0"/>
              <a:t>It narrows your search down by searching for an exact phrase or sentence. It is particularly useful when searching for a title or a quotation. Usually quotation marks are used to connect the words together.</a:t>
            </a:r>
          </a:p>
          <a:p>
            <a:pPr>
              <a:lnSpc>
                <a:spcPct val="90000"/>
              </a:lnSpc>
              <a:buFont typeface="Wingdings" pitchFamily="2" charset="2"/>
              <a:buNone/>
            </a:pPr>
            <a:r>
              <a:rPr lang="en-US" b="1" smtClean="0"/>
              <a:t>	For example,</a:t>
            </a:r>
          </a:p>
          <a:p>
            <a:pPr>
              <a:lnSpc>
                <a:spcPct val="90000"/>
              </a:lnSpc>
              <a:buFont typeface="Wingdings" pitchFamily="2" charset="2"/>
              <a:buNone/>
            </a:pPr>
            <a:r>
              <a:rPr lang="en-US" b="1" smtClean="0"/>
              <a:t>	“Towards a healthier Scotland” </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pPr>
              <a:defRPr/>
            </a:pPr>
            <a:fld id="{A2E4D96F-B1C3-4693-B8F6-D2E7BF4E2943}" type="slidenum">
              <a:rPr lang="en-US"/>
              <a:pPr>
                <a:defRPr/>
              </a:pPr>
              <a:t>19</a:t>
            </a:fld>
            <a:endParaRPr lang="en-US"/>
          </a:p>
        </p:txBody>
      </p:sp>
      <p:sp>
        <p:nvSpPr>
          <p:cNvPr id="20483" name="Rectangle 2"/>
          <p:cNvSpPr>
            <a:spLocks noGrp="1" noChangeArrowheads="1"/>
          </p:cNvSpPr>
          <p:nvPr>
            <p:ph type="title"/>
          </p:nvPr>
        </p:nvSpPr>
        <p:spPr>
          <a:xfrm>
            <a:off x="609600" y="228600"/>
            <a:ext cx="8001000" cy="1462088"/>
          </a:xfrm>
        </p:spPr>
        <p:txBody>
          <a:bodyPr/>
          <a:lstStyle/>
          <a:p>
            <a:r>
              <a:rPr lang="en-US" sz="3200" b="1" smtClean="0"/>
              <a:t>Truncation / Wildcard</a:t>
            </a:r>
          </a:p>
        </p:txBody>
      </p:sp>
      <p:sp>
        <p:nvSpPr>
          <p:cNvPr id="89091" name="Rectangle 3"/>
          <p:cNvSpPr>
            <a:spLocks noGrp="1" noChangeArrowheads="1"/>
          </p:cNvSpPr>
          <p:nvPr>
            <p:ph type="body" idx="1"/>
          </p:nvPr>
        </p:nvSpPr>
        <p:spPr/>
        <p:txBody>
          <a:bodyPr rtlCol="0">
            <a:normAutofit lnSpcReduction="10000"/>
          </a:bodyPr>
          <a:lstStyle/>
          <a:p>
            <a:pPr fontAlgn="auto">
              <a:lnSpc>
                <a:spcPct val="90000"/>
              </a:lnSpc>
              <a:spcAft>
                <a:spcPts val="0"/>
              </a:spcAft>
              <a:buFont typeface="Wingdings" pitchFamily="2" charset="2"/>
              <a:buNone/>
              <a:defRPr/>
            </a:pPr>
            <a:r>
              <a:rPr lang="en-US" sz="2400" dirty="0" smtClean="0"/>
              <a:t>	</a:t>
            </a:r>
            <a:r>
              <a:rPr lang="en-US" sz="2400" b="1" dirty="0" smtClean="0"/>
              <a:t>These </a:t>
            </a:r>
            <a:r>
              <a:rPr lang="en-US" sz="2400" b="1" dirty="0"/>
              <a:t>search techniques retrieve information on similar words by replacing part of the word with a symbol usually a * or </a:t>
            </a:r>
            <a:r>
              <a:rPr lang="en-US" sz="2400" b="1" dirty="0" smtClean="0"/>
              <a:t>?</a:t>
            </a:r>
          </a:p>
          <a:p>
            <a:pPr fontAlgn="auto">
              <a:lnSpc>
                <a:spcPct val="90000"/>
              </a:lnSpc>
              <a:spcAft>
                <a:spcPts val="0"/>
              </a:spcAft>
              <a:buFont typeface="Wingdings" pitchFamily="2" charset="2"/>
              <a:buNone/>
              <a:defRPr/>
            </a:pPr>
            <a:r>
              <a:rPr lang="en-US" sz="2400" b="1" dirty="0" smtClean="0"/>
              <a:t>	However</a:t>
            </a:r>
            <a:r>
              <a:rPr lang="en-US" sz="2400" b="1" dirty="0"/>
              <a:t>, different databases use different symbols, so check what is used. </a:t>
            </a:r>
            <a:br>
              <a:rPr lang="en-US" sz="2400" b="1" dirty="0"/>
            </a:br>
            <a:endParaRPr lang="en-US" sz="2400" b="1" dirty="0"/>
          </a:p>
          <a:p>
            <a:pPr fontAlgn="auto">
              <a:lnSpc>
                <a:spcPct val="90000"/>
              </a:lnSpc>
              <a:spcAft>
                <a:spcPts val="0"/>
              </a:spcAft>
              <a:buFont typeface="Arial" pitchFamily="34" charset="0"/>
              <a:buChar char="•"/>
              <a:defRPr/>
            </a:pPr>
            <a:r>
              <a:rPr lang="en-US" sz="2400" b="1" dirty="0"/>
              <a:t>In truncation the end of the word is replaced.</a:t>
            </a:r>
          </a:p>
          <a:p>
            <a:pPr lvl="1" fontAlgn="auto">
              <a:lnSpc>
                <a:spcPct val="90000"/>
              </a:lnSpc>
              <a:spcAft>
                <a:spcPts val="0"/>
              </a:spcAft>
              <a:buFont typeface="Arial" pitchFamily="34" charset="0"/>
              <a:buChar char="–"/>
              <a:defRPr/>
            </a:pPr>
            <a:r>
              <a:rPr lang="en-US" sz="2400" b="1" dirty="0"/>
              <a:t>For example </a:t>
            </a:r>
            <a:r>
              <a:rPr lang="en-US" sz="2400" b="1" dirty="0" err="1"/>
              <a:t>physiother</a:t>
            </a:r>
            <a:r>
              <a:rPr lang="en-US" sz="2400" b="1" dirty="0"/>
              <a:t>* will retrieve physiotherapy, physiotherapeutic, physiotherapist and so on. </a:t>
            </a:r>
          </a:p>
          <a:p>
            <a:pPr fontAlgn="auto">
              <a:lnSpc>
                <a:spcPct val="90000"/>
              </a:lnSpc>
              <a:spcAft>
                <a:spcPts val="0"/>
              </a:spcAft>
              <a:buFont typeface="Arial" pitchFamily="34" charset="0"/>
              <a:buChar char="•"/>
              <a:defRPr/>
            </a:pPr>
            <a:r>
              <a:rPr lang="en-US" sz="2400" b="1" dirty="0"/>
              <a:t>In wildcard searching, letters from inside the word are replaced.</a:t>
            </a:r>
          </a:p>
          <a:p>
            <a:pPr lvl="1" fontAlgn="auto">
              <a:lnSpc>
                <a:spcPct val="90000"/>
              </a:lnSpc>
              <a:spcAft>
                <a:spcPts val="0"/>
              </a:spcAft>
              <a:buFont typeface="Arial" pitchFamily="34" charset="0"/>
              <a:buChar char="–"/>
              <a:defRPr/>
            </a:pPr>
            <a:r>
              <a:rPr lang="en-US" sz="2400" b="1" dirty="0"/>
              <a:t>For example </a:t>
            </a:r>
            <a:r>
              <a:rPr lang="en-US" sz="2400" b="1" dirty="0" err="1"/>
              <a:t>wom</a:t>
            </a:r>
            <a:r>
              <a:rPr lang="en-US" sz="2400" b="1" dirty="0"/>
              <a:t>*n will retrieve the terms woman and women.</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lstStyle/>
          <a:p>
            <a:r>
              <a:rPr lang="en-US" sz="3200" b="1" smtClean="0"/>
              <a:t>Information Search Skills</a:t>
            </a:r>
          </a:p>
        </p:txBody>
      </p:sp>
      <p:sp>
        <p:nvSpPr>
          <p:cNvPr id="3" name="Content Placeholder 2"/>
          <p:cNvSpPr>
            <a:spLocks noGrp="1"/>
          </p:cNvSpPr>
          <p:nvPr>
            <p:ph idx="1"/>
          </p:nvPr>
        </p:nvSpPr>
        <p:spPr/>
        <p:txBody>
          <a:bodyPr rtlCol="0">
            <a:normAutofit fontScale="92500" lnSpcReduction="10000"/>
          </a:bodyPr>
          <a:lstStyle/>
          <a:p>
            <a:pPr fontAlgn="auto">
              <a:spcAft>
                <a:spcPts val="0"/>
              </a:spcAft>
              <a:buFont typeface="Arial" pitchFamily="34" charset="0"/>
              <a:buChar char="•"/>
              <a:defRPr/>
            </a:pPr>
            <a:r>
              <a:rPr lang="en-US" b="1" dirty="0"/>
              <a:t>There are a number of different components to search skills:</a:t>
            </a:r>
          </a:p>
          <a:p>
            <a:pPr fontAlgn="auto">
              <a:spcAft>
                <a:spcPts val="0"/>
              </a:spcAft>
              <a:buFont typeface="Arial" pitchFamily="34" charset="0"/>
              <a:buNone/>
              <a:defRPr/>
            </a:pPr>
            <a:r>
              <a:rPr lang="en-US" b="1" dirty="0" smtClean="0"/>
              <a:t>	1. Knowing </a:t>
            </a:r>
            <a:r>
              <a:rPr lang="en-US" b="1" dirty="0"/>
              <a:t>where to find information - the key </a:t>
            </a:r>
            <a:r>
              <a:rPr lang="en-US" b="1" dirty="0" smtClean="0"/>
              <a:t>	texts </a:t>
            </a:r>
            <a:r>
              <a:rPr lang="en-US" b="1" dirty="0"/>
              <a:t>in your area, the journals, primary </a:t>
            </a:r>
            <a:r>
              <a:rPr lang="en-US" b="1" dirty="0" smtClean="0"/>
              <a:t>	sources</a:t>
            </a:r>
            <a:r>
              <a:rPr lang="en-US" b="1" dirty="0"/>
              <a:t>, etc., and how to get hold of them.</a:t>
            </a:r>
          </a:p>
          <a:p>
            <a:pPr fontAlgn="auto">
              <a:spcAft>
                <a:spcPts val="0"/>
              </a:spcAft>
              <a:buFont typeface="Arial" pitchFamily="34" charset="0"/>
              <a:buNone/>
              <a:defRPr/>
            </a:pPr>
            <a:r>
              <a:rPr lang="en-US" b="1" dirty="0" smtClean="0"/>
              <a:t>	2. Knowing </a:t>
            </a:r>
            <a:r>
              <a:rPr lang="en-US" b="1" dirty="0"/>
              <a:t>what information you need - </a:t>
            </a:r>
            <a:r>
              <a:rPr lang="en-US" b="1" dirty="0" smtClean="0"/>
              <a:t>	understanding </a:t>
            </a:r>
            <a:r>
              <a:rPr lang="en-US" b="1" dirty="0"/>
              <a:t>your topic and knowing the </a:t>
            </a:r>
            <a:r>
              <a:rPr lang="en-US" b="1" dirty="0" smtClean="0"/>
              <a:t>	key </a:t>
            </a:r>
            <a:r>
              <a:rPr lang="en-US" b="1" dirty="0"/>
              <a:t>concepts you should research.</a:t>
            </a:r>
          </a:p>
          <a:p>
            <a:pPr fontAlgn="auto">
              <a:spcAft>
                <a:spcPts val="0"/>
              </a:spcAft>
              <a:buFont typeface="Arial" pitchFamily="34" charset="0"/>
              <a:buNone/>
              <a:defRPr/>
            </a:pPr>
            <a:r>
              <a:rPr lang="en-US" b="1" dirty="0" smtClean="0"/>
              <a:t>	3. Knowing </a:t>
            </a:r>
            <a:r>
              <a:rPr lang="en-US" b="1" dirty="0"/>
              <a:t>how to search the sources - using </a:t>
            </a:r>
            <a:r>
              <a:rPr lang="en-US" b="1" dirty="0" smtClean="0"/>
              <a:t>	keywords </a:t>
            </a:r>
            <a:r>
              <a:rPr lang="en-US" b="1" dirty="0"/>
              <a:t>etc.</a:t>
            </a:r>
          </a:p>
          <a:p>
            <a:pPr fontAlgn="auto">
              <a:spcAft>
                <a:spcPts val="0"/>
              </a:spcAft>
              <a:buFont typeface="Arial" pitchFamily="34" charset="0"/>
              <a:buNone/>
              <a:defRPr/>
            </a:pPr>
            <a:endParaRPr lang="en-US"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sz="3200" b="1" smtClean="0"/>
              <a:t>Proximity Searching</a:t>
            </a:r>
          </a:p>
        </p:txBody>
      </p:sp>
      <p:sp>
        <p:nvSpPr>
          <p:cNvPr id="21507" name="Rectangle 3"/>
          <p:cNvSpPr>
            <a:spLocks noGrp="1" noChangeArrowheads="1"/>
          </p:cNvSpPr>
          <p:nvPr>
            <p:ph type="body" idx="1"/>
          </p:nvPr>
        </p:nvSpPr>
        <p:spPr/>
        <p:txBody>
          <a:bodyPr/>
          <a:lstStyle/>
          <a:p>
            <a:r>
              <a:rPr lang="en-US" b="1" smtClean="0"/>
              <a:t>It looks for documents where two or more separately matching term occurrences are within a specified distance, where distance is the number of intermediate words or characters.</a:t>
            </a:r>
          </a:p>
          <a:p>
            <a:r>
              <a:rPr lang="en-US" b="1" smtClean="0"/>
              <a:t>For example</a:t>
            </a:r>
          </a:p>
          <a:p>
            <a:pPr lvl="1"/>
            <a:r>
              <a:rPr lang="en-US" b="1" smtClean="0"/>
              <a:t>Term A  NEAR  Term B</a:t>
            </a:r>
          </a:p>
          <a:p>
            <a:pPr lvl="1"/>
            <a:r>
              <a:rPr lang="en-US" b="1" smtClean="0"/>
              <a:t>Term A  ADJ  Term B</a:t>
            </a:r>
          </a:p>
        </p:txBody>
      </p:sp>
      <p:sp>
        <p:nvSpPr>
          <p:cNvPr id="4" name="Slide Number Placeholder 5"/>
          <p:cNvSpPr>
            <a:spLocks noGrp="1"/>
          </p:cNvSpPr>
          <p:nvPr>
            <p:ph type="sldNum" sz="quarter" idx="12"/>
          </p:nvPr>
        </p:nvSpPr>
        <p:spPr/>
        <p:txBody>
          <a:bodyPr/>
          <a:lstStyle/>
          <a:p>
            <a:pPr>
              <a:defRPr/>
            </a:pPr>
            <a:fld id="{1AA3F5BC-970C-46FC-9819-B644B49614A8}" type="slidenum">
              <a:rPr lang="en-US"/>
              <a:pPr>
                <a:defRPr/>
              </a:pPr>
              <a:t>20</a:t>
            </a:fld>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pPr>
              <a:defRPr/>
            </a:pPr>
            <a:fld id="{ACF247E3-A749-43F6-9CAC-8A047A4FB203}" type="slidenum">
              <a:rPr lang="en-US"/>
              <a:pPr>
                <a:defRPr/>
              </a:pPr>
              <a:t>21</a:t>
            </a:fld>
            <a:endParaRPr lang="en-US"/>
          </a:p>
        </p:txBody>
      </p:sp>
      <p:sp>
        <p:nvSpPr>
          <p:cNvPr id="22531" name="Rectangle 2"/>
          <p:cNvSpPr>
            <a:spLocks noGrp="1" noChangeArrowheads="1"/>
          </p:cNvSpPr>
          <p:nvPr>
            <p:ph type="title"/>
          </p:nvPr>
        </p:nvSpPr>
        <p:spPr/>
        <p:txBody>
          <a:bodyPr/>
          <a:lstStyle/>
          <a:p>
            <a:r>
              <a:rPr lang="en-US" sz="3200" b="1" smtClean="0"/>
              <a:t>Focusing / Limiting a Search</a:t>
            </a:r>
          </a:p>
        </p:txBody>
      </p:sp>
      <p:sp>
        <p:nvSpPr>
          <p:cNvPr id="22532" name="Rectangle 3"/>
          <p:cNvSpPr>
            <a:spLocks noGrp="1" noChangeArrowheads="1"/>
          </p:cNvSpPr>
          <p:nvPr>
            <p:ph type="body" idx="1"/>
          </p:nvPr>
        </p:nvSpPr>
        <p:spPr/>
        <p:txBody>
          <a:bodyPr/>
          <a:lstStyle/>
          <a:p>
            <a:pPr>
              <a:lnSpc>
                <a:spcPct val="90000"/>
              </a:lnSpc>
              <a:buFont typeface="Wingdings" pitchFamily="2" charset="2"/>
              <a:buNone/>
            </a:pPr>
            <a:r>
              <a:rPr lang="en-US" sz="2800" b="1" smtClean="0"/>
              <a:t>There are many ways to focus your search and all search tools offer different ways of doing this. Some of the ways of limiting your search are as follows: </a:t>
            </a:r>
          </a:p>
          <a:p>
            <a:pPr>
              <a:lnSpc>
                <a:spcPct val="90000"/>
              </a:lnSpc>
            </a:pPr>
            <a:r>
              <a:rPr lang="en-US" sz="2800" b="1" smtClean="0"/>
              <a:t>Date </a:t>
            </a:r>
          </a:p>
          <a:p>
            <a:pPr>
              <a:lnSpc>
                <a:spcPct val="90000"/>
              </a:lnSpc>
            </a:pPr>
            <a:r>
              <a:rPr lang="en-US" sz="2800" b="1" smtClean="0"/>
              <a:t>Language </a:t>
            </a:r>
          </a:p>
          <a:p>
            <a:pPr>
              <a:lnSpc>
                <a:spcPct val="90000"/>
              </a:lnSpc>
            </a:pPr>
            <a:r>
              <a:rPr lang="en-US" sz="2800" b="1" smtClean="0"/>
              <a:t>Place </a:t>
            </a:r>
          </a:p>
          <a:p>
            <a:pPr>
              <a:lnSpc>
                <a:spcPct val="90000"/>
              </a:lnSpc>
            </a:pPr>
            <a:r>
              <a:rPr lang="en-US" sz="2800" b="1" smtClean="0"/>
              <a:t>Publication type </a:t>
            </a:r>
          </a:p>
          <a:p>
            <a:pPr>
              <a:lnSpc>
                <a:spcPct val="90000"/>
              </a:lnSpc>
            </a:pPr>
            <a:r>
              <a:rPr lang="en-US" sz="2800" b="1" smtClean="0"/>
              <a:t>Age groups </a:t>
            </a:r>
          </a:p>
          <a:p>
            <a:pPr>
              <a:lnSpc>
                <a:spcPct val="90000"/>
              </a:lnSpc>
            </a:pPr>
            <a:r>
              <a:rPr lang="en-US" sz="2800" b="1" smtClean="0"/>
              <a:t>Type of material e.g. you could just need to find case studies </a:t>
            </a:r>
          </a:p>
          <a:p>
            <a:pPr>
              <a:lnSpc>
                <a:spcPct val="90000"/>
              </a:lnSpc>
            </a:pPr>
            <a:endParaRPr lang="en-US" sz="2800" b="1" smtClean="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US" sz="3200" b="1" smtClean="0"/>
              <a:t>Final Points</a:t>
            </a:r>
          </a:p>
        </p:txBody>
      </p:sp>
      <p:sp>
        <p:nvSpPr>
          <p:cNvPr id="3" name="Content Placeholder 2"/>
          <p:cNvSpPr>
            <a:spLocks noGrp="1"/>
          </p:cNvSpPr>
          <p:nvPr>
            <p:ph idx="1"/>
          </p:nvPr>
        </p:nvSpPr>
        <p:spPr/>
        <p:txBody>
          <a:bodyPr rtlCol="0">
            <a:normAutofit fontScale="85000" lnSpcReduction="20000"/>
          </a:bodyPr>
          <a:lstStyle/>
          <a:p>
            <a:pPr fontAlgn="auto">
              <a:spcAft>
                <a:spcPts val="0"/>
              </a:spcAft>
              <a:buFont typeface="Arial" pitchFamily="34" charset="0"/>
              <a:buNone/>
              <a:defRPr/>
            </a:pPr>
            <a:endParaRPr lang="en-US" dirty="0" smtClean="0"/>
          </a:p>
          <a:p>
            <a:pPr fontAlgn="auto">
              <a:spcAft>
                <a:spcPts val="0"/>
              </a:spcAft>
              <a:buFont typeface="Arial" pitchFamily="34" charset="0"/>
              <a:buChar char="•"/>
              <a:defRPr/>
            </a:pPr>
            <a:r>
              <a:rPr lang="en-US" b="1" dirty="0" smtClean="0"/>
              <a:t>Two final points about using keyword searches in individual databases, library catalogues and search engines:</a:t>
            </a:r>
          </a:p>
          <a:p>
            <a:pPr fontAlgn="auto">
              <a:spcAft>
                <a:spcPts val="0"/>
              </a:spcAft>
              <a:buFont typeface="Arial" pitchFamily="34" charset="0"/>
              <a:buChar char="•"/>
              <a:defRPr/>
            </a:pPr>
            <a:r>
              <a:rPr lang="en-US" b="1" dirty="0" smtClean="0"/>
              <a:t>Individual databases etc. will have different rules about syntax, operators etc. and it is advisable to look at their help pages for guidance.</a:t>
            </a:r>
          </a:p>
          <a:p>
            <a:pPr fontAlgn="auto">
              <a:spcAft>
                <a:spcPts val="0"/>
              </a:spcAft>
              <a:buFont typeface="Arial" pitchFamily="34" charset="0"/>
              <a:buChar char="•"/>
              <a:defRPr/>
            </a:pPr>
            <a:r>
              <a:rPr lang="en-US" b="1" dirty="0" smtClean="0"/>
              <a:t>Some </a:t>
            </a:r>
            <a:r>
              <a:rPr lang="en-US" b="1" dirty="0"/>
              <a:t>databases and search engines structure their search mechanisms around Boolean searching, as for example the ‘Advanced search’ option of Google, or that in Emerald’s </a:t>
            </a:r>
            <a:r>
              <a:rPr lang="en-US" b="1" dirty="0" err="1"/>
              <a:t>Fulltext</a:t>
            </a:r>
            <a:r>
              <a:rPr lang="en-US" b="1" dirty="0"/>
              <a:t>, which allows you to search a phrase (otherwise “ “) or use and/or etc.</a:t>
            </a:r>
          </a:p>
          <a:p>
            <a:pPr fontAlgn="auto">
              <a:spcAft>
                <a:spcPts val="0"/>
              </a:spcAft>
              <a:buFont typeface="Arial" pitchFamily="34" charset="0"/>
              <a:buNone/>
              <a:defRPr/>
            </a:pP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AutoShape 2"/>
          <p:cNvSpPr>
            <a:spLocks noGrp="1" noChangeArrowheads="1"/>
          </p:cNvSpPr>
          <p:nvPr>
            <p:ph type="title" idx="4294967295"/>
          </p:nvPr>
        </p:nvSpPr>
        <p:spPr>
          <a:xfrm>
            <a:off x="838200" y="277813"/>
            <a:ext cx="7924800" cy="1143000"/>
          </a:xfrm>
        </p:spPr>
        <p:txBody>
          <a:bodyPr/>
          <a:lstStyle/>
          <a:p>
            <a:r>
              <a:rPr lang="en-US" sz="3200" b="1" smtClean="0"/>
              <a:t>Types of Growing Electronic Sources</a:t>
            </a:r>
          </a:p>
        </p:txBody>
      </p:sp>
      <p:sp>
        <p:nvSpPr>
          <p:cNvPr id="24579" name="Rectangle 3"/>
          <p:cNvSpPr>
            <a:spLocks noGrp="1" noChangeArrowheads="1"/>
          </p:cNvSpPr>
          <p:nvPr>
            <p:ph type="body" idx="4294967295"/>
          </p:nvPr>
        </p:nvSpPr>
        <p:spPr>
          <a:xfrm>
            <a:off x="914400" y="1600200"/>
            <a:ext cx="7924800" cy="4530725"/>
          </a:xfrm>
        </p:spPr>
        <p:txBody>
          <a:bodyPr/>
          <a:lstStyle/>
          <a:p>
            <a:pPr>
              <a:buFont typeface="Wingdings" pitchFamily="2" charset="2"/>
              <a:buNone/>
            </a:pPr>
            <a:r>
              <a:rPr lang="en-US" i="1" smtClean="0"/>
              <a:t> </a:t>
            </a:r>
            <a:endParaRPr lang="en-US" smtClean="0"/>
          </a:p>
          <a:p>
            <a:r>
              <a:rPr lang="en-US" b="1" smtClean="0"/>
              <a:t>Electronic books and texts</a:t>
            </a:r>
          </a:p>
          <a:p>
            <a:r>
              <a:rPr lang="en-US" b="1" smtClean="0"/>
              <a:t>Electronic journals</a:t>
            </a:r>
          </a:p>
          <a:p>
            <a:r>
              <a:rPr lang="en-US" b="1" smtClean="0"/>
              <a:t>Electronic databases</a:t>
            </a:r>
          </a:p>
          <a:p>
            <a:r>
              <a:rPr lang="en-US" b="1" smtClean="0"/>
              <a:t>Reference sources such as govt. sites/ law sites etc.</a:t>
            </a:r>
          </a:p>
          <a:p>
            <a:pPr>
              <a:buFont typeface="Wingdings" pitchFamily="2" charset="2"/>
              <a:buNone/>
            </a:pPr>
            <a:endParaRPr lang="en-US" b="1" smtClean="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AutoShape 2"/>
          <p:cNvSpPr>
            <a:spLocks noGrp="1" noChangeArrowheads="1"/>
          </p:cNvSpPr>
          <p:nvPr>
            <p:ph type="title" idx="4294967295"/>
          </p:nvPr>
        </p:nvSpPr>
        <p:spPr>
          <a:xfrm>
            <a:off x="685800" y="277813"/>
            <a:ext cx="7924800" cy="1143000"/>
          </a:xfrm>
        </p:spPr>
        <p:txBody>
          <a:bodyPr/>
          <a:lstStyle/>
          <a:p>
            <a:r>
              <a:rPr lang="en-US" sz="3600" b="1" smtClean="0"/>
              <a:t>Electronic resources…</a:t>
            </a:r>
          </a:p>
        </p:txBody>
      </p:sp>
      <p:sp>
        <p:nvSpPr>
          <p:cNvPr id="25603" name="Rectangle 3"/>
          <p:cNvSpPr>
            <a:spLocks noGrp="1" noChangeArrowheads="1"/>
          </p:cNvSpPr>
          <p:nvPr>
            <p:ph type="body" idx="4294967295"/>
          </p:nvPr>
        </p:nvSpPr>
        <p:spPr>
          <a:xfrm>
            <a:off x="228600" y="1600200"/>
            <a:ext cx="8458200" cy="4530725"/>
          </a:xfrm>
        </p:spPr>
        <p:txBody>
          <a:bodyPr/>
          <a:lstStyle/>
          <a:p>
            <a:endParaRPr lang="en-US" smtClean="0"/>
          </a:p>
          <a:p>
            <a:r>
              <a:rPr lang="en-US" b="1" smtClean="0"/>
              <a:t>Digital archives / libraries in CD-ROM and Internet</a:t>
            </a:r>
          </a:p>
          <a:p>
            <a:r>
              <a:rPr lang="en-US" b="1" smtClean="0"/>
              <a:t>Numerical/statistical databases</a:t>
            </a:r>
          </a:p>
          <a:p>
            <a:r>
              <a:rPr lang="en-US" b="1" smtClean="0"/>
              <a:t>Image/ audio / video sources</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AutoShape 2"/>
          <p:cNvSpPr>
            <a:spLocks noGrp="1" noChangeArrowheads="1"/>
          </p:cNvSpPr>
          <p:nvPr>
            <p:ph type="title" idx="4294967295"/>
          </p:nvPr>
        </p:nvSpPr>
        <p:spPr>
          <a:xfrm>
            <a:off x="762000" y="277813"/>
            <a:ext cx="7924800" cy="1143000"/>
          </a:xfrm>
        </p:spPr>
        <p:txBody>
          <a:bodyPr rtlCol="0">
            <a:normAutofit/>
          </a:bodyPr>
          <a:lstStyle/>
          <a:p>
            <a:pPr fontAlgn="auto">
              <a:spcAft>
                <a:spcPts val="0"/>
              </a:spcAft>
              <a:defRPr/>
            </a:pPr>
            <a:r>
              <a:rPr lang="en-US" sz="3200" b="1" dirty="0" smtClean="0">
                <a:solidFill>
                  <a:schemeClr val="tx2">
                    <a:satMod val="130000"/>
                  </a:schemeClr>
                </a:solidFill>
              </a:rPr>
              <a:t>Multimedia resources </a:t>
            </a:r>
          </a:p>
        </p:txBody>
      </p:sp>
      <p:sp>
        <p:nvSpPr>
          <p:cNvPr id="26627" name="Rectangle 3"/>
          <p:cNvSpPr>
            <a:spLocks noGrp="1" noChangeArrowheads="1"/>
          </p:cNvSpPr>
          <p:nvPr>
            <p:ph type="body" idx="4294967295"/>
          </p:nvPr>
        </p:nvSpPr>
        <p:spPr>
          <a:xfrm>
            <a:off x="685800" y="1600200"/>
            <a:ext cx="8001000" cy="4530725"/>
          </a:xfrm>
        </p:spPr>
        <p:txBody>
          <a:bodyPr/>
          <a:lstStyle/>
          <a:p>
            <a:r>
              <a:rPr lang="en-US" b="1" smtClean="0"/>
              <a:t>Web contains audio/video resources</a:t>
            </a:r>
          </a:p>
          <a:p>
            <a:r>
              <a:rPr lang="en-US" b="1" smtClean="0"/>
              <a:t>Streaming audio/video is the current way of web broadcasting to avoid copyright issues.</a:t>
            </a:r>
          </a:p>
          <a:p>
            <a:r>
              <a:rPr lang="en-US" b="1" smtClean="0"/>
              <a:t>It is a complex process.</a:t>
            </a:r>
          </a:p>
          <a:p>
            <a:r>
              <a:rPr lang="en-US" b="1" smtClean="0"/>
              <a:t>Media player/ Real player etc play the files.</a:t>
            </a:r>
          </a:p>
          <a:p>
            <a:r>
              <a:rPr lang="en-US" b="1" smtClean="0"/>
              <a:t>Numerous new players are</a:t>
            </a:r>
            <a:r>
              <a:rPr lang="en-US" sz="2400" smtClean="0"/>
              <a:t> </a:t>
            </a:r>
            <a:r>
              <a:rPr lang="en-US" b="1" smtClean="0"/>
              <a:t>there. </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AutoShape 2"/>
          <p:cNvSpPr>
            <a:spLocks noGrp="1" noChangeArrowheads="1"/>
          </p:cNvSpPr>
          <p:nvPr>
            <p:ph type="title" idx="4294967295"/>
          </p:nvPr>
        </p:nvSpPr>
        <p:spPr>
          <a:xfrm>
            <a:off x="914400" y="228600"/>
            <a:ext cx="7467600" cy="1143000"/>
          </a:xfrm>
        </p:spPr>
        <p:txBody>
          <a:bodyPr rtlCol="0">
            <a:normAutofit/>
          </a:bodyPr>
          <a:lstStyle/>
          <a:p>
            <a:pPr fontAlgn="auto">
              <a:spcAft>
                <a:spcPts val="0"/>
              </a:spcAft>
              <a:defRPr/>
            </a:pPr>
            <a:r>
              <a:rPr lang="en-US" sz="3600" dirty="0" smtClean="0">
                <a:solidFill>
                  <a:schemeClr val="tx2">
                    <a:satMod val="130000"/>
                  </a:schemeClr>
                </a:solidFill>
              </a:rPr>
              <a:t>Electronic Books</a:t>
            </a:r>
          </a:p>
        </p:txBody>
      </p:sp>
      <p:sp>
        <p:nvSpPr>
          <p:cNvPr id="27651" name="Rectangle 3"/>
          <p:cNvSpPr>
            <a:spLocks noGrp="1" noChangeArrowheads="1"/>
          </p:cNvSpPr>
          <p:nvPr>
            <p:ph type="body" idx="4294967295"/>
          </p:nvPr>
        </p:nvSpPr>
        <p:spPr>
          <a:xfrm>
            <a:off x="990600" y="1600200"/>
            <a:ext cx="7239000" cy="4530725"/>
          </a:xfrm>
        </p:spPr>
        <p:txBody>
          <a:bodyPr/>
          <a:lstStyle/>
          <a:p>
            <a:r>
              <a:rPr lang="en-US" b="1" smtClean="0"/>
              <a:t>Electronic equivalent of books</a:t>
            </a:r>
          </a:p>
          <a:p>
            <a:r>
              <a:rPr lang="en-US" b="1" smtClean="0"/>
              <a:t>Read with e-book reader</a:t>
            </a:r>
          </a:p>
          <a:p>
            <a:r>
              <a:rPr lang="en-US" b="1" smtClean="0"/>
              <a:t>Audio books on Cassette / CD-ROM</a:t>
            </a:r>
          </a:p>
          <a:p>
            <a:r>
              <a:rPr lang="en-US" b="1" smtClean="0"/>
              <a:t>Audio books for education /self development</a:t>
            </a:r>
          </a:p>
          <a:p>
            <a:r>
              <a:rPr lang="en-US" b="1" smtClean="0"/>
              <a:t>Digital Braille helps blinds</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idx="4294967295"/>
          </p:nvPr>
        </p:nvSpPr>
        <p:spPr>
          <a:xfrm flipV="1">
            <a:off x="960438" y="6035675"/>
            <a:ext cx="8183562" cy="593725"/>
          </a:xfrm>
        </p:spPr>
        <p:txBody>
          <a:bodyPr rtlCol="0">
            <a:normAutofit fontScale="90000"/>
          </a:bodyPr>
          <a:lstStyle/>
          <a:p>
            <a:pPr fontAlgn="auto">
              <a:spcAft>
                <a:spcPts val="0"/>
              </a:spcAft>
              <a:defRPr/>
            </a:pPr>
            <a:r>
              <a:rPr lang="en-US" i="1" dirty="0" smtClean="0">
                <a:solidFill>
                  <a:schemeClr val="tx2">
                    <a:satMod val="130000"/>
                  </a:schemeClr>
                </a:solidFill>
              </a:rPr>
              <a:t> </a:t>
            </a:r>
          </a:p>
        </p:txBody>
      </p:sp>
      <p:sp>
        <p:nvSpPr>
          <p:cNvPr id="28675" name="Rectangle 3"/>
          <p:cNvSpPr>
            <a:spLocks noGrp="1" noChangeArrowheads="1"/>
          </p:cNvSpPr>
          <p:nvPr>
            <p:ph idx="4294967295"/>
          </p:nvPr>
        </p:nvSpPr>
        <p:spPr>
          <a:xfrm>
            <a:off x="609600" y="530225"/>
            <a:ext cx="8001000" cy="6022975"/>
          </a:xfrm>
        </p:spPr>
        <p:txBody>
          <a:bodyPr/>
          <a:lstStyle/>
          <a:p>
            <a:pPr>
              <a:buFont typeface="Wingdings 2" pitchFamily="18" charset="2"/>
              <a:buNone/>
            </a:pPr>
            <a:endParaRPr lang="en-US" b="1" smtClean="0"/>
          </a:p>
          <a:p>
            <a:pPr>
              <a:buFont typeface="Wingdings 2" pitchFamily="18" charset="2"/>
              <a:buNone/>
            </a:pPr>
            <a:r>
              <a:rPr lang="en-US" b="1" smtClean="0">
                <a:solidFill>
                  <a:srgbClr val="FF0000"/>
                </a:solidFill>
              </a:rPr>
              <a:t>E-Book Readers</a:t>
            </a:r>
          </a:p>
          <a:p>
            <a:r>
              <a:rPr lang="en-US" b="1" smtClean="0"/>
              <a:t>Kindle 3</a:t>
            </a:r>
          </a:p>
          <a:p>
            <a:r>
              <a:rPr lang="en-US" b="1" smtClean="0"/>
              <a:t>BeeBook Neo</a:t>
            </a:r>
          </a:p>
          <a:p>
            <a:r>
              <a:rPr lang="en-US" b="1" smtClean="0"/>
              <a:t>Barnes and Noble Nook</a:t>
            </a:r>
          </a:p>
          <a:p>
            <a:r>
              <a:rPr lang="en-US" b="1" smtClean="0"/>
              <a:t>Kobo</a:t>
            </a:r>
          </a:p>
          <a:p>
            <a:r>
              <a:rPr lang="en-US" b="1" smtClean="0"/>
              <a:t>Alex eReader</a:t>
            </a:r>
          </a:p>
          <a:p>
            <a:r>
              <a:rPr lang="en-US" b="1" smtClean="0"/>
              <a:t>Pandigital Novel</a:t>
            </a:r>
          </a:p>
          <a:p>
            <a:r>
              <a:rPr lang="en-US" b="1" smtClean="0"/>
              <a:t>Sony Reader</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1" descr="kindlevnooktop_610x436.jpg"/>
          <p:cNvPicPr>
            <a:picLocks noChangeAspect="1"/>
          </p:cNvPicPr>
          <p:nvPr/>
        </p:nvPicPr>
        <p:blipFill>
          <a:blip r:embed="rId2" cstate="print"/>
          <a:srcRect/>
          <a:stretch>
            <a:fillRect/>
          </a:stretch>
        </p:blipFill>
        <p:spPr bwMode="auto">
          <a:xfrm>
            <a:off x="-258763" y="-141288"/>
            <a:ext cx="9793288" cy="6999288"/>
          </a:xfrm>
          <a:prstGeom prst="rect">
            <a:avLst/>
          </a:prstGeom>
          <a:noFill/>
          <a:ln w="9525">
            <a:noFill/>
            <a:miter lim="800000"/>
            <a:headEnd/>
            <a:tailEnd/>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AutoShape 2"/>
          <p:cNvSpPr>
            <a:spLocks noGrp="1" noChangeArrowheads="1"/>
          </p:cNvSpPr>
          <p:nvPr>
            <p:ph type="title" idx="4294967295"/>
          </p:nvPr>
        </p:nvSpPr>
        <p:spPr>
          <a:xfrm>
            <a:off x="457200" y="277813"/>
            <a:ext cx="8229600" cy="1143000"/>
          </a:xfrm>
        </p:spPr>
        <p:txBody>
          <a:bodyPr/>
          <a:lstStyle/>
          <a:p>
            <a:r>
              <a:rPr lang="en-US" sz="3200" b="1" smtClean="0"/>
              <a:t>Online Journals </a:t>
            </a:r>
          </a:p>
        </p:txBody>
      </p:sp>
      <p:sp>
        <p:nvSpPr>
          <p:cNvPr id="30723" name="Rectangle 3"/>
          <p:cNvSpPr>
            <a:spLocks noGrp="1" noChangeArrowheads="1"/>
          </p:cNvSpPr>
          <p:nvPr>
            <p:ph type="body" idx="4294967295"/>
          </p:nvPr>
        </p:nvSpPr>
        <p:spPr>
          <a:xfrm>
            <a:off x="762000" y="1600200"/>
            <a:ext cx="8382000" cy="4530725"/>
          </a:xfrm>
        </p:spPr>
        <p:txBody>
          <a:bodyPr/>
          <a:lstStyle/>
          <a:p>
            <a:pPr marL="365125" indent="-282575">
              <a:buFont typeface="Wingdings 2" pitchFamily="18" charset="2"/>
              <a:buNone/>
            </a:pPr>
            <a:r>
              <a:rPr lang="en-US" b="1" smtClean="0"/>
              <a:t>These are journals published in electronic format, often available on the Internet.</a:t>
            </a:r>
          </a:p>
          <a:p>
            <a:pPr marL="365125" indent="-282575">
              <a:buFont typeface="Wingdings 2" pitchFamily="18" charset="2"/>
              <a:buChar char=""/>
            </a:pPr>
            <a:r>
              <a:rPr lang="en-US" b="1" smtClean="0"/>
              <a:t>Provides the content of a periodic publication</a:t>
            </a:r>
          </a:p>
          <a:p>
            <a:pPr marL="365125" indent="-282575">
              <a:buFont typeface="Wingdings 2" pitchFamily="18" charset="2"/>
              <a:buChar char=""/>
            </a:pPr>
            <a:r>
              <a:rPr lang="en-US" b="1" smtClean="0"/>
              <a:t>E-zine is a periodic publication distributed by email/posted in website on a subject area</a:t>
            </a:r>
          </a:p>
          <a:p>
            <a:pPr marL="365125" indent="-282575">
              <a:buFont typeface="Wingdings 2" pitchFamily="18" charset="2"/>
              <a:buChar char=""/>
            </a:pPr>
            <a:r>
              <a:rPr lang="en-US" b="1" smtClean="0"/>
              <a:t>Webzine, an e-magazine hosted in Web</a:t>
            </a:r>
          </a:p>
          <a:p>
            <a:pPr marL="365125" indent="-282575">
              <a:buFont typeface="Wingdings 2" pitchFamily="18" charset="2"/>
              <a:buChar char=""/>
            </a:pPr>
            <a:r>
              <a:rPr lang="en-US" b="1" smtClean="0"/>
              <a:t>Cyber-zine is a magazine available online</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US" sz="3200" b="1" smtClean="0"/>
              <a:t>Dimensions of Information Literacy</a:t>
            </a:r>
          </a:p>
        </p:txBody>
      </p:sp>
      <p:sp>
        <p:nvSpPr>
          <p:cNvPr id="7171" name="Content Placeholder 2"/>
          <p:cNvSpPr>
            <a:spLocks noGrp="1"/>
          </p:cNvSpPr>
          <p:nvPr>
            <p:ph idx="1"/>
          </p:nvPr>
        </p:nvSpPr>
        <p:spPr/>
        <p:txBody>
          <a:bodyPr/>
          <a:lstStyle/>
          <a:p>
            <a:r>
              <a:rPr lang="en-US" b="1" smtClean="0"/>
              <a:t>With successive developments in ICT, it has become essential to acquire various skills to access the right information. </a:t>
            </a:r>
          </a:p>
          <a:p>
            <a:pPr>
              <a:buFont typeface="Wingdings 2" pitchFamily="18" charset="2"/>
              <a:buNone/>
            </a:pPr>
            <a:r>
              <a:rPr lang="en-US" b="1" smtClean="0"/>
              <a:t>	They are:  </a:t>
            </a:r>
          </a:p>
          <a:p>
            <a:r>
              <a:rPr lang="en-US" b="1" smtClean="0"/>
              <a:t>Computer literacy </a:t>
            </a:r>
          </a:p>
          <a:p>
            <a:r>
              <a:rPr lang="en-US" b="1" smtClean="0"/>
              <a:t>Digital literacy</a:t>
            </a:r>
          </a:p>
          <a:p>
            <a:r>
              <a:rPr lang="en-US" b="1" smtClean="0"/>
              <a:t>IT literacy</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idx="4294967295"/>
          </p:nvPr>
        </p:nvSpPr>
        <p:spPr>
          <a:xfrm flipV="1">
            <a:off x="960438" y="6035675"/>
            <a:ext cx="8183562" cy="60325"/>
          </a:xfrm>
        </p:spPr>
        <p:txBody>
          <a:bodyPr rtlCol="0">
            <a:normAutofit fontScale="90000"/>
          </a:bodyPr>
          <a:lstStyle/>
          <a:p>
            <a:pPr fontAlgn="auto">
              <a:spcAft>
                <a:spcPts val="0"/>
              </a:spcAft>
              <a:defRPr/>
            </a:pPr>
            <a:r>
              <a:rPr lang="en-US" i="1" dirty="0" smtClean="0">
                <a:solidFill>
                  <a:schemeClr val="tx2">
                    <a:satMod val="130000"/>
                  </a:schemeClr>
                </a:solidFill>
              </a:rPr>
              <a:t> </a:t>
            </a:r>
          </a:p>
        </p:txBody>
      </p:sp>
      <p:sp>
        <p:nvSpPr>
          <p:cNvPr id="36867" name="Rectangle 3"/>
          <p:cNvSpPr>
            <a:spLocks noGrp="1" noChangeArrowheads="1"/>
          </p:cNvSpPr>
          <p:nvPr>
            <p:ph idx="4294967295"/>
          </p:nvPr>
        </p:nvSpPr>
        <p:spPr>
          <a:xfrm>
            <a:off x="762000" y="609600"/>
            <a:ext cx="7620000" cy="5946775"/>
          </a:xfrm>
        </p:spPr>
        <p:txBody>
          <a:bodyPr rtlCol="0">
            <a:normAutofit/>
          </a:bodyPr>
          <a:lstStyle/>
          <a:p>
            <a:pPr marL="265176" indent="-265176" fontAlgn="auto">
              <a:spcAft>
                <a:spcPts val="0"/>
              </a:spcAft>
              <a:buFont typeface="Wingdings 2" pitchFamily="18" charset="2"/>
              <a:buNone/>
              <a:defRPr/>
            </a:pPr>
            <a:r>
              <a:rPr lang="en-US" b="1" dirty="0" smtClean="0"/>
              <a:t>Online Journals</a:t>
            </a:r>
          </a:p>
          <a:p>
            <a:pPr marL="265176" indent="-265176" fontAlgn="auto">
              <a:spcAft>
                <a:spcPts val="0"/>
              </a:spcAft>
              <a:buFont typeface="Wingdings 2" pitchFamily="18" charset="2"/>
              <a:buNone/>
              <a:defRPr/>
            </a:pPr>
            <a:r>
              <a:rPr lang="en-US" b="1" dirty="0" smtClean="0">
                <a:solidFill>
                  <a:srgbClr val="FF00FF"/>
                </a:solidFill>
              </a:rPr>
              <a:t>Directory of Open Access Journals (DOAJ)</a:t>
            </a:r>
            <a:r>
              <a:rPr lang="en-US" b="1" dirty="0" smtClean="0"/>
              <a:t> </a:t>
            </a:r>
            <a:r>
              <a:rPr lang="en-US" b="1" dirty="0" smtClean="0">
                <a:hlinkClick r:id="rId2"/>
              </a:rPr>
              <a:t>http://www.doaj.org/</a:t>
            </a:r>
            <a:endParaRPr lang="en-US" b="1" dirty="0" smtClean="0"/>
          </a:p>
          <a:p>
            <a:pPr marL="0" indent="0" fontAlgn="auto">
              <a:spcBef>
                <a:spcPct val="30000"/>
              </a:spcBef>
              <a:spcAft>
                <a:spcPct val="30000"/>
              </a:spcAft>
              <a:buClr>
                <a:schemeClr val="tx2"/>
              </a:buClr>
              <a:buFont typeface="Wingdings" pitchFamily="2" charset="2"/>
              <a:buNone/>
              <a:defRPr/>
            </a:pPr>
            <a:r>
              <a:rPr lang="en-US" b="1" dirty="0" smtClean="0"/>
              <a:t>There are now about 9140 journals in the directory. </a:t>
            </a:r>
          </a:p>
          <a:p>
            <a:pPr marL="0" indent="0" fontAlgn="auto">
              <a:spcBef>
                <a:spcPct val="30000"/>
              </a:spcBef>
              <a:spcAft>
                <a:spcPct val="30000"/>
              </a:spcAft>
              <a:buClr>
                <a:schemeClr val="tx2"/>
              </a:buClr>
              <a:buFont typeface="Wingdings" pitchFamily="2" charset="2"/>
              <a:buNone/>
              <a:defRPr/>
            </a:pPr>
            <a:r>
              <a:rPr lang="en-US" b="1" dirty="0" smtClean="0"/>
              <a:t>Currently 4656 journals are searchable at article level. </a:t>
            </a:r>
          </a:p>
          <a:p>
            <a:pPr marL="0" indent="0" fontAlgn="auto">
              <a:spcBef>
                <a:spcPct val="30000"/>
              </a:spcBef>
              <a:spcAft>
                <a:spcPct val="30000"/>
              </a:spcAft>
              <a:buClr>
                <a:schemeClr val="tx2"/>
              </a:buClr>
              <a:buFont typeface="Wingdings" pitchFamily="2" charset="2"/>
              <a:buNone/>
              <a:defRPr/>
            </a:pPr>
            <a:r>
              <a:rPr lang="en-US" b="1" dirty="0" smtClean="0"/>
              <a:t>More than 1 080 000 articles are included in the DOAJ service.</a:t>
            </a:r>
            <a:endParaRPr lang="en-US" dirty="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AutoShape 2"/>
          <p:cNvSpPr>
            <a:spLocks noGrp="1" noChangeArrowheads="1"/>
          </p:cNvSpPr>
          <p:nvPr>
            <p:ph type="title" idx="4294967295"/>
          </p:nvPr>
        </p:nvSpPr>
        <p:spPr>
          <a:xfrm>
            <a:off x="990600" y="277813"/>
            <a:ext cx="7543800" cy="1143000"/>
          </a:xfrm>
        </p:spPr>
        <p:txBody>
          <a:bodyPr rtlCol="0">
            <a:normAutofit/>
          </a:bodyPr>
          <a:lstStyle/>
          <a:p>
            <a:pPr fontAlgn="auto">
              <a:spcAft>
                <a:spcPts val="0"/>
              </a:spcAft>
              <a:defRPr/>
            </a:pPr>
            <a:r>
              <a:rPr lang="en-US" sz="3200" b="1" dirty="0" smtClean="0">
                <a:solidFill>
                  <a:schemeClr val="tx2">
                    <a:satMod val="130000"/>
                  </a:schemeClr>
                </a:solidFill>
              </a:rPr>
              <a:t>E-Journal Archives</a:t>
            </a:r>
          </a:p>
        </p:txBody>
      </p:sp>
      <p:sp>
        <p:nvSpPr>
          <p:cNvPr id="32771" name="Rectangle 3"/>
          <p:cNvSpPr>
            <a:spLocks noGrp="1" noChangeArrowheads="1"/>
          </p:cNvSpPr>
          <p:nvPr>
            <p:ph type="body" idx="4294967295"/>
          </p:nvPr>
        </p:nvSpPr>
        <p:spPr>
          <a:xfrm>
            <a:off x="762000" y="1600200"/>
            <a:ext cx="7848600" cy="4530725"/>
          </a:xfrm>
        </p:spPr>
        <p:txBody>
          <a:bodyPr/>
          <a:lstStyle/>
          <a:p>
            <a:r>
              <a:rPr lang="en-US" b="1" smtClean="0"/>
              <a:t>JSTOR - Archive of Scholarly journals, not a current issue database.</a:t>
            </a:r>
          </a:p>
          <a:p>
            <a:r>
              <a:rPr lang="en-US" b="1" smtClean="0"/>
              <a:t>Project Muse - Collaboration between libraries and publishers to access e-resources by John Hopkins University</a:t>
            </a:r>
          </a:p>
          <a:p>
            <a:r>
              <a:rPr lang="en-US" b="1" smtClean="0"/>
              <a:t>Science Direct - Current issues of over 2000 scholarly Journals.</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2"/>
          <p:cNvPicPr>
            <a:picLocks noChangeAspect="1" noChangeArrowheads="1"/>
          </p:cNvPicPr>
          <p:nvPr/>
        </p:nvPicPr>
        <p:blipFill>
          <a:blip r:embed="rId2" cstate="print"/>
          <a:srcRect/>
          <a:stretch>
            <a:fillRect/>
          </a:stretch>
        </p:blipFill>
        <p:spPr bwMode="auto">
          <a:xfrm>
            <a:off x="0" y="0"/>
            <a:ext cx="9753600" cy="73152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2"/>
          <p:cNvPicPr>
            <a:picLocks noChangeAspect="1" noChangeArrowheads="1"/>
          </p:cNvPicPr>
          <p:nvPr/>
        </p:nvPicPr>
        <p:blipFill>
          <a:blip r:embed="rId2" cstate="print"/>
          <a:srcRect/>
          <a:stretch>
            <a:fillRect/>
          </a:stretch>
        </p:blipFill>
        <p:spPr bwMode="auto">
          <a:xfrm>
            <a:off x="0" y="0"/>
            <a:ext cx="9753600" cy="73152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AutoShape 2"/>
          <p:cNvSpPr>
            <a:spLocks noGrp="1" noChangeArrowheads="1"/>
          </p:cNvSpPr>
          <p:nvPr>
            <p:ph type="title" idx="4294967295"/>
          </p:nvPr>
        </p:nvSpPr>
        <p:spPr>
          <a:xfrm>
            <a:off x="1371600" y="277813"/>
            <a:ext cx="6934200" cy="1143000"/>
          </a:xfrm>
        </p:spPr>
        <p:txBody>
          <a:bodyPr rtlCol="0">
            <a:normAutofit/>
          </a:bodyPr>
          <a:lstStyle/>
          <a:p>
            <a:pPr fontAlgn="auto">
              <a:spcAft>
                <a:spcPts val="0"/>
              </a:spcAft>
              <a:defRPr/>
            </a:pPr>
            <a:r>
              <a:rPr lang="en-US" sz="3200" b="1" dirty="0" err="1" smtClean="0">
                <a:solidFill>
                  <a:schemeClr val="tx2">
                    <a:satMod val="130000"/>
                  </a:schemeClr>
                </a:solidFill>
              </a:rPr>
              <a:t>Ebsco</a:t>
            </a:r>
            <a:endParaRPr lang="en-US" sz="3200" b="1" dirty="0" smtClean="0">
              <a:solidFill>
                <a:schemeClr val="tx2">
                  <a:satMod val="130000"/>
                </a:schemeClr>
              </a:solidFill>
            </a:endParaRPr>
          </a:p>
        </p:txBody>
      </p:sp>
      <p:sp>
        <p:nvSpPr>
          <p:cNvPr id="35843" name="Rectangle 3"/>
          <p:cNvSpPr>
            <a:spLocks noGrp="1" noChangeArrowheads="1"/>
          </p:cNvSpPr>
          <p:nvPr>
            <p:ph type="body" idx="4294967295"/>
          </p:nvPr>
        </p:nvSpPr>
        <p:spPr>
          <a:xfrm>
            <a:off x="533400" y="1600200"/>
            <a:ext cx="8001000" cy="4530725"/>
          </a:xfrm>
        </p:spPr>
        <p:txBody>
          <a:bodyPr/>
          <a:lstStyle/>
          <a:p>
            <a:endParaRPr lang="en-US" b="1" smtClean="0"/>
          </a:p>
          <a:p>
            <a:r>
              <a:rPr lang="en-US" b="1" smtClean="0"/>
              <a:t>Offers research database, electronic books,  journals etc.</a:t>
            </a:r>
          </a:p>
          <a:p>
            <a:r>
              <a:rPr lang="en-US" b="1" smtClean="0"/>
              <a:t>Provide access to 100 databases and thousands of e- journals</a:t>
            </a:r>
          </a:p>
          <a:p>
            <a:r>
              <a:rPr lang="en-US" b="1" smtClean="0"/>
              <a:t>Serving for 68 years</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AutoShape 2"/>
          <p:cNvSpPr>
            <a:spLocks noGrp="1" noChangeArrowheads="1"/>
          </p:cNvSpPr>
          <p:nvPr>
            <p:ph type="title" idx="4294967295"/>
          </p:nvPr>
        </p:nvSpPr>
        <p:spPr>
          <a:xfrm>
            <a:off x="1371600" y="277813"/>
            <a:ext cx="7086600" cy="1143000"/>
          </a:xfrm>
        </p:spPr>
        <p:txBody>
          <a:bodyPr rtlCol="0">
            <a:normAutofit/>
          </a:bodyPr>
          <a:lstStyle/>
          <a:p>
            <a:pPr fontAlgn="auto">
              <a:spcAft>
                <a:spcPts val="0"/>
              </a:spcAft>
              <a:defRPr/>
            </a:pPr>
            <a:r>
              <a:rPr lang="en-US" sz="3200" b="1" dirty="0" err="1" smtClean="0">
                <a:solidFill>
                  <a:schemeClr val="tx2">
                    <a:satMod val="130000"/>
                  </a:schemeClr>
                </a:solidFill>
              </a:rPr>
              <a:t>WikiMedia</a:t>
            </a:r>
            <a:endParaRPr lang="en-US" sz="3200" b="1" dirty="0" smtClean="0">
              <a:solidFill>
                <a:schemeClr val="tx2">
                  <a:satMod val="130000"/>
                </a:schemeClr>
              </a:solidFill>
            </a:endParaRPr>
          </a:p>
        </p:txBody>
      </p:sp>
      <p:sp>
        <p:nvSpPr>
          <p:cNvPr id="36867" name="Rectangle 3"/>
          <p:cNvSpPr>
            <a:spLocks noGrp="1" noChangeArrowheads="1"/>
          </p:cNvSpPr>
          <p:nvPr>
            <p:ph type="body" idx="4294967295"/>
          </p:nvPr>
        </p:nvSpPr>
        <p:spPr>
          <a:xfrm>
            <a:off x="381000" y="1600200"/>
            <a:ext cx="8458200" cy="4530725"/>
          </a:xfrm>
        </p:spPr>
        <p:txBody>
          <a:bodyPr/>
          <a:lstStyle/>
          <a:p>
            <a:pPr>
              <a:lnSpc>
                <a:spcPct val="80000"/>
              </a:lnSpc>
            </a:pPr>
            <a:r>
              <a:rPr lang="en-US" sz="2600" b="1" smtClean="0">
                <a:solidFill>
                  <a:srgbClr val="FF0000"/>
                </a:solidFill>
              </a:rPr>
              <a:t>Wikipedia :</a:t>
            </a:r>
            <a:r>
              <a:rPr lang="en-US" sz="2600" b="1" smtClean="0"/>
              <a:t> Encyclopedia that allows visitors to write, add or edit documents.</a:t>
            </a:r>
          </a:p>
          <a:p>
            <a:pPr>
              <a:lnSpc>
                <a:spcPct val="80000"/>
              </a:lnSpc>
            </a:pPr>
            <a:r>
              <a:rPr lang="en-US" sz="2600" b="1" smtClean="0"/>
              <a:t>collaborative authoring </a:t>
            </a:r>
          </a:p>
          <a:p>
            <a:pPr>
              <a:lnSpc>
                <a:spcPct val="80000"/>
              </a:lnSpc>
            </a:pPr>
            <a:r>
              <a:rPr lang="en-US" sz="2600" b="1" smtClean="0"/>
              <a:t>It uses Wiki engine.</a:t>
            </a:r>
          </a:p>
          <a:p>
            <a:pPr>
              <a:lnSpc>
                <a:spcPct val="80000"/>
              </a:lnSpc>
            </a:pPr>
            <a:r>
              <a:rPr lang="en-US" sz="2600" b="1" smtClean="0"/>
              <a:t>The name "Wikipedia" is a portmanteau of the words </a:t>
            </a:r>
            <a:r>
              <a:rPr lang="en-US" sz="2600" b="1" i="1" smtClean="0"/>
              <a:t>wiki </a:t>
            </a:r>
            <a:r>
              <a:rPr lang="en-US" sz="2600" b="1" smtClean="0"/>
              <a:t>(a technology for creating collaborative websites, from the Hawaiian word </a:t>
            </a:r>
            <a:r>
              <a:rPr lang="en-US" sz="2600" b="1" i="1" smtClean="0"/>
              <a:t>wiki</a:t>
            </a:r>
            <a:r>
              <a:rPr lang="en-US" sz="2600" b="1" smtClean="0"/>
              <a:t>, meaning "quick") and encyclopedia. </a:t>
            </a:r>
          </a:p>
          <a:p>
            <a:pPr>
              <a:lnSpc>
                <a:spcPct val="80000"/>
              </a:lnSpc>
            </a:pPr>
            <a:r>
              <a:rPr lang="en-US" sz="2600" b="1" smtClean="0"/>
              <a:t>Wikipedia's articles provide links to guide the user to related pages with additional information</a:t>
            </a:r>
            <a:r>
              <a:rPr lang="en-US" sz="2600" smtClean="0"/>
              <a:t>.</a:t>
            </a:r>
            <a:endParaRPr lang="en-US" sz="2600" b="1" smtClean="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idx="4294967295"/>
          </p:nvPr>
        </p:nvSpPr>
        <p:spPr>
          <a:xfrm>
            <a:off x="609600" y="277813"/>
            <a:ext cx="7924800" cy="1143000"/>
          </a:xfrm>
        </p:spPr>
        <p:txBody>
          <a:bodyPr rtlCol="0">
            <a:normAutofit/>
          </a:bodyPr>
          <a:lstStyle/>
          <a:p>
            <a:pPr fontAlgn="auto">
              <a:spcAft>
                <a:spcPts val="0"/>
              </a:spcAft>
              <a:defRPr/>
            </a:pPr>
            <a:r>
              <a:rPr lang="en-US" sz="3200" b="1" dirty="0" err="1" smtClean="0">
                <a:solidFill>
                  <a:schemeClr val="tx2">
                    <a:satMod val="130000"/>
                  </a:schemeClr>
                </a:solidFill>
              </a:rPr>
              <a:t>WikiMedia</a:t>
            </a:r>
            <a:r>
              <a:rPr lang="en-US" sz="3200" b="1" dirty="0" smtClean="0">
                <a:solidFill>
                  <a:schemeClr val="tx2">
                    <a:satMod val="130000"/>
                  </a:schemeClr>
                </a:solidFill>
              </a:rPr>
              <a:t>…</a:t>
            </a:r>
          </a:p>
        </p:txBody>
      </p:sp>
      <p:sp>
        <p:nvSpPr>
          <p:cNvPr id="37891" name="Rectangle 3"/>
          <p:cNvSpPr>
            <a:spLocks noGrp="1" noChangeArrowheads="1"/>
          </p:cNvSpPr>
          <p:nvPr>
            <p:ph type="body" idx="4294967295"/>
          </p:nvPr>
        </p:nvSpPr>
        <p:spPr>
          <a:xfrm>
            <a:off x="609600" y="1600200"/>
            <a:ext cx="7924800" cy="4530725"/>
          </a:xfrm>
        </p:spPr>
        <p:txBody>
          <a:bodyPr/>
          <a:lstStyle/>
          <a:p>
            <a:pPr marL="365125" indent="-282575">
              <a:buFont typeface="Arial" charset="0"/>
              <a:buNone/>
            </a:pPr>
            <a:endParaRPr lang="en-US" b="1" smtClean="0">
              <a:solidFill>
                <a:srgbClr val="FF0000"/>
              </a:solidFill>
            </a:endParaRPr>
          </a:p>
          <a:p>
            <a:pPr marL="365125" indent="-282575"/>
            <a:r>
              <a:rPr lang="en-US" b="1" smtClean="0">
                <a:solidFill>
                  <a:srgbClr val="FF0000"/>
                </a:solidFill>
              </a:rPr>
              <a:t>Wiktionary:</a:t>
            </a:r>
            <a:r>
              <a:rPr lang="en-US" b="1" smtClean="0"/>
              <a:t> Collaborative dictionary</a:t>
            </a:r>
          </a:p>
          <a:p>
            <a:pPr marL="365125" indent="-282575"/>
            <a:r>
              <a:rPr lang="en-US" b="1" smtClean="0">
                <a:solidFill>
                  <a:srgbClr val="FF0000"/>
                </a:solidFill>
              </a:rPr>
              <a:t>Wikibooks</a:t>
            </a:r>
            <a:r>
              <a:rPr lang="en-US" b="1" smtClean="0"/>
              <a:t>: Free text books &amp; manuals</a:t>
            </a:r>
          </a:p>
          <a:p>
            <a:pPr marL="365125" indent="-282575"/>
            <a:r>
              <a:rPr lang="en-US" b="1" smtClean="0">
                <a:solidFill>
                  <a:srgbClr val="FF0000"/>
                </a:solidFill>
              </a:rPr>
              <a:t>Wikijunior</a:t>
            </a:r>
            <a:r>
              <a:rPr lang="en-US" b="1" smtClean="0"/>
              <a:t>: Children’s books</a:t>
            </a:r>
          </a:p>
          <a:p>
            <a:pPr marL="365125" indent="-282575"/>
            <a:r>
              <a:rPr lang="en-US" b="1" smtClean="0">
                <a:solidFill>
                  <a:srgbClr val="FF0000"/>
                </a:solidFill>
              </a:rPr>
              <a:t>Wikisource</a:t>
            </a:r>
            <a:r>
              <a:rPr lang="en-US" b="1" smtClean="0"/>
              <a:t>: Collection of texts with free content</a:t>
            </a:r>
          </a:p>
          <a:p>
            <a:pPr marL="365125" indent="-282575"/>
            <a:r>
              <a:rPr lang="en-US" b="1" smtClean="0">
                <a:solidFill>
                  <a:srgbClr val="FF0000"/>
                </a:solidFill>
              </a:rPr>
              <a:t>Wikiversity</a:t>
            </a:r>
            <a:r>
              <a:rPr lang="en-US" b="1" smtClean="0"/>
              <a:t>: Free learning materials and activities</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idx="4294967295"/>
          </p:nvPr>
        </p:nvSpPr>
        <p:spPr>
          <a:xfrm>
            <a:off x="457200" y="277813"/>
            <a:ext cx="8001000" cy="1143000"/>
          </a:xfrm>
        </p:spPr>
        <p:txBody>
          <a:bodyPr rtlCol="0">
            <a:normAutofit/>
          </a:bodyPr>
          <a:lstStyle/>
          <a:p>
            <a:pPr fontAlgn="auto">
              <a:spcAft>
                <a:spcPts val="0"/>
              </a:spcAft>
              <a:defRPr/>
            </a:pPr>
            <a:r>
              <a:rPr lang="en-US" sz="3600" dirty="0" smtClean="0">
                <a:solidFill>
                  <a:schemeClr val="tx2">
                    <a:satMod val="130000"/>
                  </a:schemeClr>
                </a:solidFill>
              </a:rPr>
              <a:t>Wikimedia…</a:t>
            </a:r>
          </a:p>
        </p:txBody>
      </p:sp>
      <p:sp>
        <p:nvSpPr>
          <p:cNvPr id="38915" name="Rectangle 3"/>
          <p:cNvSpPr>
            <a:spLocks noGrp="1" noChangeArrowheads="1"/>
          </p:cNvSpPr>
          <p:nvPr>
            <p:ph type="body" idx="4294967295"/>
          </p:nvPr>
        </p:nvSpPr>
        <p:spPr>
          <a:xfrm>
            <a:off x="685800" y="1600200"/>
            <a:ext cx="7543800" cy="4530725"/>
          </a:xfrm>
        </p:spPr>
        <p:txBody>
          <a:bodyPr/>
          <a:lstStyle/>
          <a:p>
            <a:pPr marL="365125" indent="-282575">
              <a:lnSpc>
                <a:spcPct val="90000"/>
              </a:lnSpc>
            </a:pPr>
            <a:r>
              <a:rPr lang="en-US" b="1" smtClean="0">
                <a:solidFill>
                  <a:srgbClr val="FF0000"/>
                </a:solidFill>
              </a:rPr>
              <a:t>Wikispecies</a:t>
            </a:r>
            <a:r>
              <a:rPr lang="en-US" b="1" smtClean="0"/>
              <a:t>: Taxonomy of plants and animals</a:t>
            </a:r>
          </a:p>
          <a:p>
            <a:pPr marL="365125" indent="-282575">
              <a:lnSpc>
                <a:spcPct val="90000"/>
              </a:lnSpc>
            </a:pPr>
            <a:r>
              <a:rPr lang="en-US" b="1" smtClean="0">
                <a:solidFill>
                  <a:srgbClr val="FF0000"/>
                </a:solidFill>
              </a:rPr>
              <a:t>Wikiquotes</a:t>
            </a:r>
            <a:r>
              <a:rPr lang="en-US" b="1" smtClean="0"/>
              <a:t>: Collection of quotes</a:t>
            </a:r>
          </a:p>
          <a:p>
            <a:pPr marL="365125" indent="-282575">
              <a:lnSpc>
                <a:spcPct val="90000"/>
              </a:lnSpc>
            </a:pPr>
            <a:r>
              <a:rPr lang="en-US" b="1" smtClean="0">
                <a:solidFill>
                  <a:srgbClr val="FF0000"/>
                </a:solidFill>
              </a:rPr>
              <a:t>Wikinews:</a:t>
            </a:r>
            <a:r>
              <a:rPr lang="en-US" b="1" smtClean="0"/>
              <a:t> interviews with prominent leaders</a:t>
            </a:r>
          </a:p>
          <a:p>
            <a:pPr marL="365125" indent="-282575">
              <a:lnSpc>
                <a:spcPct val="90000"/>
              </a:lnSpc>
            </a:pPr>
            <a:r>
              <a:rPr lang="en-US" b="1" smtClean="0">
                <a:solidFill>
                  <a:srgbClr val="FF0000"/>
                </a:solidFill>
              </a:rPr>
              <a:t>Wikimedia Commons:</a:t>
            </a:r>
            <a:r>
              <a:rPr lang="en-US" b="1" smtClean="0"/>
              <a:t> central repository for free photographs, diagrams, maps, videos, animations, music, sounds, spoken texts, and other free media.</a:t>
            </a:r>
            <a:endParaRPr lang="en-US" smtClean="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AutoShape 2"/>
          <p:cNvSpPr>
            <a:spLocks noGrp="1" noChangeArrowheads="1"/>
          </p:cNvSpPr>
          <p:nvPr>
            <p:ph type="title" idx="4294967295"/>
          </p:nvPr>
        </p:nvSpPr>
        <p:spPr>
          <a:xfrm>
            <a:off x="609600" y="277813"/>
            <a:ext cx="7924800" cy="1143000"/>
          </a:xfrm>
        </p:spPr>
        <p:txBody>
          <a:bodyPr rtlCol="0">
            <a:normAutofit/>
          </a:bodyPr>
          <a:lstStyle/>
          <a:p>
            <a:pPr fontAlgn="auto">
              <a:spcAft>
                <a:spcPts val="0"/>
              </a:spcAft>
              <a:defRPr/>
            </a:pPr>
            <a:r>
              <a:rPr lang="en-US" sz="3600" dirty="0" smtClean="0">
                <a:solidFill>
                  <a:schemeClr val="tx2">
                    <a:satMod val="130000"/>
                  </a:schemeClr>
                </a:solidFill>
              </a:rPr>
              <a:t>Google Scholar </a:t>
            </a:r>
          </a:p>
        </p:txBody>
      </p:sp>
      <p:sp>
        <p:nvSpPr>
          <p:cNvPr id="37891" name="Rectangle 3"/>
          <p:cNvSpPr>
            <a:spLocks noGrp="1" noChangeArrowheads="1"/>
          </p:cNvSpPr>
          <p:nvPr>
            <p:ph type="body" idx="4294967295"/>
          </p:nvPr>
        </p:nvSpPr>
        <p:spPr>
          <a:xfrm>
            <a:off x="304800" y="1600200"/>
            <a:ext cx="8458200" cy="4530725"/>
          </a:xfrm>
        </p:spPr>
        <p:txBody>
          <a:bodyPr rtlCol="0">
            <a:normAutofit lnSpcReduction="10000"/>
          </a:bodyPr>
          <a:lstStyle/>
          <a:p>
            <a:pPr marL="365125" indent="-282575" fontAlgn="auto">
              <a:lnSpc>
                <a:spcPct val="90000"/>
              </a:lnSpc>
              <a:spcAft>
                <a:spcPts val="0"/>
              </a:spcAft>
              <a:buFont typeface="Arial" pitchFamily="34" charset="0"/>
              <a:buChar char="•"/>
              <a:defRPr/>
            </a:pPr>
            <a:r>
              <a:rPr lang="en-US" b="1" smtClean="0"/>
              <a:t>It is collection of citations with links to publishers or other sources.</a:t>
            </a:r>
          </a:p>
          <a:p>
            <a:pPr marL="365125" indent="-282575" fontAlgn="auto">
              <a:lnSpc>
                <a:spcPct val="90000"/>
              </a:lnSpc>
              <a:spcAft>
                <a:spcPts val="0"/>
              </a:spcAft>
              <a:buFont typeface="Arial" pitchFamily="34" charset="0"/>
              <a:buChar char="•"/>
              <a:defRPr/>
            </a:pPr>
            <a:r>
              <a:rPr lang="en-US" b="1" smtClean="0"/>
              <a:t>Google Scholar provides search for scholarly literature.</a:t>
            </a:r>
          </a:p>
          <a:p>
            <a:pPr marL="365125" indent="-282575" fontAlgn="auto">
              <a:lnSpc>
                <a:spcPct val="90000"/>
              </a:lnSpc>
              <a:spcAft>
                <a:spcPts val="0"/>
              </a:spcAft>
              <a:buFont typeface="Arial" pitchFamily="34" charset="0"/>
              <a:buChar char="•"/>
              <a:defRPr/>
            </a:pPr>
            <a:r>
              <a:rPr lang="en-US" b="1" smtClean="0"/>
              <a:t>From one place, you can search across many disciplines and sources: peer-reviewed.</a:t>
            </a:r>
          </a:p>
          <a:p>
            <a:pPr marL="365125" indent="-282575" fontAlgn="auto">
              <a:lnSpc>
                <a:spcPct val="90000"/>
              </a:lnSpc>
              <a:spcAft>
                <a:spcPts val="0"/>
              </a:spcAft>
              <a:buFont typeface="Arial" pitchFamily="34" charset="0"/>
              <a:buChar char="•"/>
              <a:defRPr/>
            </a:pPr>
            <a:r>
              <a:rPr lang="en-US" b="1" smtClean="0"/>
              <a:t>Papers, theses, books, abstracts and articles, from academic publishers, professional societies,  universities and other scholarly organizations.</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2"/>
          <p:cNvPicPr>
            <a:picLocks noChangeAspect="1" noChangeArrowheads="1"/>
          </p:cNvPicPr>
          <p:nvPr/>
        </p:nvPicPr>
        <p:blipFill>
          <a:blip r:embed="rId2" cstate="print"/>
          <a:srcRect/>
          <a:stretch>
            <a:fillRect/>
          </a:stretch>
        </p:blipFill>
        <p:spPr bwMode="auto">
          <a:xfrm>
            <a:off x="0" y="0"/>
            <a:ext cx="9753600" cy="73152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sz="3200" b="1" smtClean="0"/>
              <a:t>Dimensions of IL…</a:t>
            </a:r>
          </a:p>
        </p:txBody>
      </p:sp>
      <p:sp>
        <p:nvSpPr>
          <p:cNvPr id="8195" name="Content Placeholder 2"/>
          <p:cNvSpPr>
            <a:spLocks noGrp="1"/>
          </p:cNvSpPr>
          <p:nvPr>
            <p:ph idx="1"/>
          </p:nvPr>
        </p:nvSpPr>
        <p:spPr/>
        <p:txBody>
          <a:bodyPr/>
          <a:lstStyle/>
          <a:p>
            <a:r>
              <a:rPr lang="en-US" b="1" smtClean="0"/>
              <a:t>Internet literacy</a:t>
            </a:r>
          </a:p>
          <a:p>
            <a:r>
              <a:rPr lang="en-US" b="1" smtClean="0"/>
              <a:t>Library literacy </a:t>
            </a:r>
          </a:p>
          <a:p>
            <a:r>
              <a:rPr lang="en-US" b="1" smtClean="0"/>
              <a:t>Media literacy</a:t>
            </a:r>
          </a:p>
          <a:p>
            <a:r>
              <a:rPr lang="en-US" b="1" smtClean="0"/>
              <a:t>Network literacy</a:t>
            </a:r>
          </a:p>
          <a:p>
            <a:r>
              <a:rPr lang="en-US" b="1" smtClean="0"/>
              <a:t>Visual literacy etc. </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Picture 2"/>
          <p:cNvPicPr>
            <a:picLocks noChangeAspect="1" noChangeArrowheads="1"/>
          </p:cNvPicPr>
          <p:nvPr/>
        </p:nvPicPr>
        <p:blipFill>
          <a:blip r:embed="rId2" cstate="print"/>
          <a:srcRect/>
          <a:stretch>
            <a:fillRect/>
          </a:stretch>
        </p:blipFill>
        <p:spPr bwMode="auto">
          <a:xfrm>
            <a:off x="0" y="0"/>
            <a:ext cx="9753600" cy="73152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AutoShape 2"/>
          <p:cNvSpPr>
            <a:spLocks noGrp="1" noChangeArrowheads="1"/>
          </p:cNvSpPr>
          <p:nvPr>
            <p:ph type="title" idx="4294967295"/>
          </p:nvPr>
        </p:nvSpPr>
        <p:spPr>
          <a:xfrm>
            <a:off x="762000" y="277813"/>
            <a:ext cx="7772400" cy="1143000"/>
          </a:xfrm>
        </p:spPr>
        <p:txBody>
          <a:bodyPr rtlCol="0">
            <a:normAutofit/>
          </a:bodyPr>
          <a:lstStyle/>
          <a:p>
            <a:pPr fontAlgn="auto">
              <a:spcAft>
                <a:spcPts val="0"/>
              </a:spcAft>
              <a:defRPr/>
            </a:pPr>
            <a:r>
              <a:rPr lang="en-US" sz="3600" dirty="0" smtClean="0">
                <a:solidFill>
                  <a:schemeClr val="tx2">
                    <a:satMod val="130000"/>
                  </a:schemeClr>
                </a:solidFill>
              </a:rPr>
              <a:t>Public Library of Science (PLOS)</a:t>
            </a:r>
          </a:p>
        </p:txBody>
      </p:sp>
      <p:sp>
        <p:nvSpPr>
          <p:cNvPr id="43011" name="Rectangle 3"/>
          <p:cNvSpPr>
            <a:spLocks noGrp="1" noChangeArrowheads="1"/>
          </p:cNvSpPr>
          <p:nvPr>
            <p:ph type="body" idx="4294967295"/>
          </p:nvPr>
        </p:nvSpPr>
        <p:spPr>
          <a:xfrm>
            <a:off x="762000" y="1600200"/>
            <a:ext cx="8382000" cy="4530725"/>
          </a:xfrm>
        </p:spPr>
        <p:txBody>
          <a:bodyPr/>
          <a:lstStyle/>
          <a:p>
            <a:pPr>
              <a:lnSpc>
                <a:spcPct val="90000"/>
              </a:lnSpc>
            </a:pPr>
            <a:r>
              <a:rPr lang="en-US" b="1" smtClean="0"/>
              <a:t>It is a nonprofit open access scientific publishing project aimed at creating a library of open access journals and other scientific literature under an open content license.</a:t>
            </a:r>
          </a:p>
          <a:p>
            <a:pPr>
              <a:lnSpc>
                <a:spcPct val="90000"/>
              </a:lnSpc>
            </a:pPr>
            <a:r>
              <a:rPr lang="en-US" b="1" smtClean="0"/>
              <a:t>As of 2006 it publishes </a:t>
            </a:r>
            <a:r>
              <a:rPr lang="en-US" b="1" i="1" smtClean="0"/>
              <a:t>PLoS Biology, PLoS Medicine, PLoS Computational Biology. PLoS Genetics, and PLoS ONE</a:t>
            </a:r>
            <a:r>
              <a:rPr lang="en-US" b="1" smtClean="0"/>
              <a:t> (2006).</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flipV="1">
            <a:off x="960438" y="6035675"/>
            <a:ext cx="8183562" cy="60325"/>
          </a:xfrm>
        </p:spPr>
        <p:txBody>
          <a:bodyPr rtlCol="0">
            <a:normAutofit fontScale="90000"/>
          </a:bodyPr>
          <a:lstStyle/>
          <a:p>
            <a:pPr fontAlgn="auto">
              <a:spcAft>
                <a:spcPts val="0"/>
              </a:spcAft>
              <a:defRPr/>
            </a:pPr>
            <a:r>
              <a:rPr lang="en-US" dirty="0" smtClean="0">
                <a:solidFill>
                  <a:schemeClr val="tx2">
                    <a:satMod val="130000"/>
                  </a:schemeClr>
                </a:solidFill>
              </a:rPr>
              <a:t> </a:t>
            </a:r>
            <a:endParaRPr lang="en-US" dirty="0">
              <a:solidFill>
                <a:schemeClr val="tx2">
                  <a:satMod val="130000"/>
                </a:schemeClr>
              </a:solidFill>
            </a:endParaRPr>
          </a:p>
        </p:txBody>
      </p:sp>
      <p:sp>
        <p:nvSpPr>
          <p:cNvPr id="41987" name="Content Placeholder 2"/>
          <p:cNvSpPr>
            <a:spLocks noGrp="1"/>
          </p:cNvSpPr>
          <p:nvPr>
            <p:ph idx="4294967295"/>
          </p:nvPr>
        </p:nvSpPr>
        <p:spPr>
          <a:xfrm>
            <a:off x="838200" y="530225"/>
            <a:ext cx="7696200" cy="5946775"/>
          </a:xfrm>
        </p:spPr>
        <p:txBody>
          <a:bodyPr rtlCol="0">
            <a:normAutofit fontScale="92500"/>
          </a:bodyPr>
          <a:lstStyle/>
          <a:p>
            <a:pPr marL="365125" indent="-282575" algn="ctr" fontAlgn="auto">
              <a:spcAft>
                <a:spcPts val="0"/>
              </a:spcAft>
              <a:buFont typeface="Wingdings 2" pitchFamily="18" charset="2"/>
              <a:buNone/>
              <a:defRPr/>
            </a:pPr>
            <a:r>
              <a:rPr lang="en-US" sz="3500" dirty="0" err="1" smtClean="0"/>
              <a:t>Scirus</a:t>
            </a:r>
            <a:endParaRPr lang="en-US" sz="3500" dirty="0" smtClean="0"/>
          </a:p>
          <a:p>
            <a:pPr marL="365125" indent="-282575" fontAlgn="auto">
              <a:spcAft>
                <a:spcPts val="0"/>
              </a:spcAft>
              <a:buFont typeface="Arial" pitchFamily="34" charset="0"/>
              <a:buChar char="•"/>
              <a:defRPr/>
            </a:pPr>
            <a:r>
              <a:rPr lang="en-US" b="1" dirty="0" err="1" smtClean="0"/>
              <a:t>Scirus</a:t>
            </a:r>
            <a:r>
              <a:rPr lang="en-US" b="1" dirty="0" smtClean="0"/>
              <a:t> is a comprehensive science-specific search engine like </a:t>
            </a:r>
            <a:r>
              <a:rPr lang="en-US" b="1" dirty="0" err="1" smtClean="0"/>
              <a:t>CiteseerX</a:t>
            </a:r>
            <a:r>
              <a:rPr lang="en-US" b="1" dirty="0" smtClean="0"/>
              <a:t> and Google  </a:t>
            </a:r>
          </a:p>
          <a:p>
            <a:pPr marL="365125" indent="-282575" fontAlgn="auto">
              <a:spcAft>
                <a:spcPts val="0"/>
              </a:spcAft>
              <a:buFont typeface="Arial" pitchFamily="34" charset="0"/>
              <a:buChar char="•"/>
              <a:defRPr/>
            </a:pPr>
            <a:r>
              <a:rPr lang="en-US" b="1" dirty="0" err="1" smtClean="0"/>
              <a:t>Scirus</a:t>
            </a:r>
            <a:r>
              <a:rPr lang="en-US" b="1" dirty="0" smtClean="0"/>
              <a:t> is the most comprehensive scientific research tool on the web. </a:t>
            </a:r>
          </a:p>
          <a:p>
            <a:pPr marL="365125" indent="-282575" fontAlgn="auto">
              <a:spcAft>
                <a:spcPts val="0"/>
              </a:spcAft>
              <a:buFont typeface="Arial" pitchFamily="34" charset="0"/>
              <a:buChar char="•"/>
              <a:defRPr/>
            </a:pPr>
            <a:r>
              <a:rPr lang="en-US" b="1" dirty="0" smtClean="0"/>
              <a:t>With over 440 million scientific items indexed, it allows researchers to search for not only journal content but also scientists' homepages, courseware, pre-print server material, patents and institutional repository and website information. </a:t>
            </a:r>
            <a:br>
              <a:rPr lang="en-US" b="1" dirty="0" smtClean="0"/>
            </a:br>
            <a:endParaRPr lang="en-US" b="1" dirty="0" smtClean="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fontAlgn="auto">
              <a:spcAft>
                <a:spcPts val="0"/>
              </a:spcAft>
              <a:defRPr/>
            </a:pPr>
            <a:endParaRPr lang="en-US">
              <a:solidFill>
                <a:schemeClr val="tx2">
                  <a:satMod val="130000"/>
                </a:schemeClr>
              </a:solidFill>
            </a:endParaRPr>
          </a:p>
        </p:txBody>
      </p:sp>
      <p:pic>
        <p:nvPicPr>
          <p:cNvPr id="45059" name="Picture 2"/>
          <p:cNvPicPr>
            <a:picLocks noGrp="1" noChangeAspect="1" noChangeArrowheads="1"/>
          </p:cNvPicPr>
          <p:nvPr>
            <p:ph idx="1"/>
          </p:nvPr>
        </p:nvPicPr>
        <p:blipFill>
          <a:blip r:embed="rId2" cstate="print"/>
          <a:srcRect/>
          <a:stretch>
            <a:fillRect/>
          </a:stretch>
        </p:blipFill>
        <p:spPr>
          <a:xfrm>
            <a:off x="0" y="0"/>
            <a:ext cx="9144000" cy="6858000"/>
          </a:xfrm>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idx="4294967295"/>
          </p:nvPr>
        </p:nvSpPr>
        <p:spPr>
          <a:xfrm>
            <a:off x="914400" y="277813"/>
            <a:ext cx="7620000" cy="1143000"/>
          </a:xfrm>
        </p:spPr>
        <p:txBody>
          <a:bodyPr rtlCol="0">
            <a:normAutofit/>
          </a:bodyPr>
          <a:lstStyle/>
          <a:p>
            <a:pPr fontAlgn="auto">
              <a:spcAft>
                <a:spcPts val="0"/>
              </a:spcAft>
              <a:defRPr/>
            </a:pPr>
            <a:r>
              <a:rPr lang="en-US" sz="3600" b="1" dirty="0" smtClean="0">
                <a:solidFill>
                  <a:schemeClr val="tx2">
                    <a:satMod val="130000"/>
                  </a:schemeClr>
                </a:solidFill>
              </a:rPr>
              <a:t>Internet</a:t>
            </a:r>
          </a:p>
        </p:txBody>
      </p:sp>
      <p:sp>
        <p:nvSpPr>
          <p:cNvPr id="46083" name="Rectangle 3"/>
          <p:cNvSpPr>
            <a:spLocks noGrp="1" noChangeArrowheads="1"/>
          </p:cNvSpPr>
          <p:nvPr>
            <p:ph type="body" idx="4294967295"/>
          </p:nvPr>
        </p:nvSpPr>
        <p:spPr>
          <a:xfrm>
            <a:off x="685800" y="1600200"/>
            <a:ext cx="7924800" cy="4530725"/>
          </a:xfrm>
        </p:spPr>
        <p:txBody>
          <a:bodyPr/>
          <a:lstStyle/>
          <a:p>
            <a:pPr>
              <a:lnSpc>
                <a:spcPct val="90000"/>
              </a:lnSpc>
            </a:pPr>
            <a:r>
              <a:rPr lang="en-US" sz="2800" b="1" smtClean="0"/>
              <a:t>The Internet is a huge worldwide network of computers connected by various types of communication links.</a:t>
            </a:r>
          </a:p>
          <a:p>
            <a:pPr>
              <a:lnSpc>
                <a:spcPct val="90000"/>
              </a:lnSpc>
            </a:pPr>
            <a:r>
              <a:rPr lang="en-US" sz="2800" b="1" smtClean="0"/>
              <a:t>These linked computers store immense quantity of information about 	everything under the sun.</a:t>
            </a:r>
          </a:p>
          <a:p>
            <a:pPr>
              <a:lnSpc>
                <a:spcPct val="90000"/>
              </a:lnSpc>
            </a:pPr>
            <a:r>
              <a:rPr lang="en-US" sz="2800" b="1" smtClean="0"/>
              <a:t>The biggest network on the planet always written with the definite article ‘the’.</a:t>
            </a:r>
          </a:p>
          <a:p>
            <a:pPr>
              <a:lnSpc>
                <a:spcPct val="90000"/>
              </a:lnSpc>
            </a:pPr>
            <a:r>
              <a:rPr lang="en-US" sz="2800" b="1" smtClean="0"/>
              <a:t>You can connect your computer also to the Internet for gathering and providing information.</a:t>
            </a:r>
            <a:endParaRPr lang="en-US" sz="2800" smtClean="0"/>
          </a:p>
        </p:txBody>
      </p:sp>
    </p:spTree>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1"/>
          <p:cNvSpPr>
            <a:spLocks noGrp="1" noChangeArrowheads="1"/>
          </p:cNvSpPr>
          <p:nvPr>
            <p:ph type="title" idx="4294967295"/>
          </p:nvPr>
        </p:nvSpPr>
        <p:spPr>
          <a:xfrm>
            <a:off x="914400" y="277813"/>
            <a:ext cx="7467600" cy="865187"/>
          </a:xfrm>
        </p:spPr>
        <p:txBody>
          <a:bodyPr rtlCol="0">
            <a:normAutofit/>
          </a:bodyPr>
          <a:lstStyle/>
          <a:p>
            <a:pPr fontAlgn="auto">
              <a:spcAft>
                <a:spcPts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3200" b="1" dirty="0" smtClean="0">
                <a:solidFill>
                  <a:schemeClr val="tx2">
                    <a:satMod val="130000"/>
                  </a:schemeClr>
                </a:solidFill>
              </a:rPr>
              <a:t>Web contains</a:t>
            </a:r>
          </a:p>
        </p:txBody>
      </p:sp>
      <p:sp>
        <p:nvSpPr>
          <p:cNvPr id="47107" name="Rectangle 2"/>
          <p:cNvSpPr>
            <a:spLocks noGrp="1" noChangeArrowheads="1"/>
          </p:cNvSpPr>
          <p:nvPr>
            <p:ph type="body" idx="4294967295"/>
          </p:nvPr>
        </p:nvSpPr>
        <p:spPr>
          <a:xfrm>
            <a:off x="304800" y="914400"/>
            <a:ext cx="8839200" cy="5791200"/>
          </a:xfrm>
        </p:spPr>
        <p:txBody>
          <a:bodyPr/>
          <a:lstStyle/>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endParaRPr lang="en-GB" sz="2800" b="1" smtClean="0">
              <a:latin typeface="Arial" charset="0"/>
              <a:cs typeface="Arial" charset="0"/>
            </a:endParaRP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endParaRPr lang="en-GB" sz="2800" b="1" smtClean="0">
              <a:latin typeface="Arial" charset="0"/>
              <a:cs typeface="Arial" charset="0"/>
            </a:endParaRP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Search Engines</a:t>
            </a: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Dictionaries</a:t>
            </a: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News Papers</a:t>
            </a: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Encyclopaedias</a:t>
            </a: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E-books </a:t>
            </a: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Book Selling site</a:t>
            </a: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E- journals</a:t>
            </a: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E Theses</a:t>
            </a: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Electronic databases – free and paid</a:t>
            </a: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Distinct sites - Govt sites/ law sites etc</a:t>
            </a:r>
            <a:r>
              <a:rPr lang="ar-SA" sz="2800" b="1" smtClean="0">
                <a:latin typeface="Arial" charset="0"/>
              </a:rPr>
              <a:t>‏</a:t>
            </a:r>
            <a:endParaRPr lang="en-GB" sz="2800" b="1" smtClean="0">
              <a:latin typeface="Arial" charset="0"/>
              <a:cs typeface="Arial" charset="0"/>
            </a:endParaRP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Digital archives /digital  libraries</a:t>
            </a: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Statistical Databases</a:t>
            </a:r>
          </a:p>
          <a:p>
            <a:pPr lvl="2">
              <a:lnSpc>
                <a:spcPct val="7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sz="2800" b="1" smtClean="0">
                <a:latin typeface="Arial" charset="0"/>
                <a:cs typeface="Arial" charset="0"/>
              </a:rPr>
              <a:t>Image/ Audio /Video access sites </a:t>
            </a:r>
          </a:p>
        </p:txBody>
      </p:sp>
    </p:spTree>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0" name="Picture 4"/>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idx="4294967295"/>
          </p:nvPr>
        </p:nvSpPr>
        <p:spPr>
          <a:xfrm>
            <a:off x="1371600" y="277813"/>
            <a:ext cx="7772400" cy="1143000"/>
          </a:xfrm>
        </p:spPr>
        <p:txBody>
          <a:bodyPr rtlCol="0">
            <a:normAutofit/>
          </a:bodyPr>
          <a:lstStyle/>
          <a:p>
            <a:pPr fontAlgn="auto">
              <a:spcAft>
                <a:spcPts val="0"/>
              </a:spcAft>
              <a:defRPr/>
            </a:pPr>
            <a:r>
              <a:rPr lang="en-US" smtClean="0">
                <a:solidFill>
                  <a:schemeClr val="tx2">
                    <a:satMod val="130000"/>
                  </a:schemeClr>
                </a:solidFill>
              </a:rPr>
              <a:t>Word Web – Free Dictionary</a:t>
            </a:r>
          </a:p>
        </p:txBody>
      </p:sp>
      <p:pic>
        <p:nvPicPr>
          <p:cNvPr id="49155" name="Picture 2"/>
          <p:cNvPicPr>
            <a:picLocks noGrp="1" noChangeAspect="1" noChangeArrowheads="1"/>
          </p:cNvPicPr>
          <p:nvPr>
            <p:ph idx="4294967295"/>
          </p:nvPr>
        </p:nvPicPr>
        <p:blipFill>
          <a:blip r:embed="rId2" cstate="print"/>
          <a:srcRect/>
          <a:stretch>
            <a:fillRect/>
          </a:stretch>
        </p:blipFill>
        <p:spPr>
          <a:xfrm>
            <a:off x="0" y="1447800"/>
            <a:ext cx="8534400" cy="5410200"/>
          </a:xfrm>
        </p:spPr>
      </p:pic>
    </p:spTree>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8" name="Picture 1"/>
          <p:cNvPicPr>
            <a:picLocks noChangeAspect="1" noChangeArrowheads="1"/>
          </p:cNvPicPr>
          <p:nvPr/>
        </p:nvPicPr>
        <p:blipFill>
          <a:blip r:embed="rId3" cstate="print"/>
          <a:srcRect b="4546"/>
          <a:stretch>
            <a:fillRect/>
          </a:stretch>
        </p:blipFill>
        <p:spPr bwMode="auto">
          <a:xfrm>
            <a:off x="14288" y="0"/>
            <a:ext cx="9144000" cy="6858000"/>
          </a:xfrm>
          <a:prstGeom prst="rect">
            <a:avLst/>
          </a:prstGeom>
          <a:noFill/>
          <a:ln w="9525">
            <a:noFill/>
            <a:round/>
            <a:headEnd/>
            <a:tailEnd/>
          </a:ln>
        </p:spPr>
      </p:pic>
    </p:spTree>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2" name="Picture 2"/>
          <p:cNvPicPr>
            <a:picLocks noChangeAspect="1" noChangeArrowheads="1"/>
          </p:cNvPicPr>
          <p:nvPr/>
        </p:nvPicPr>
        <p:blipFill>
          <a:blip r:embed="rId2" cstate="print"/>
          <a:srcRect/>
          <a:stretch>
            <a:fillRect/>
          </a:stretch>
        </p:blipFill>
        <p:spPr bwMode="auto">
          <a:xfrm>
            <a:off x="0" y="0"/>
            <a:ext cx="9753600" cy="7315200"/>
          </a:xfrm>
          <a:prstGeom prst="rect">
            <a:avLst/>
          </a:prstGeom>
          <a:noFill/>
          <a:ln w="9525">
            <a:noFill/>
            <a:miter lim="800000"/>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pPr>
              <a:defRPr/>
            </a:pPr>
            <a:fld id="{DE4AF4A8-8F38-441F-A2C6-8CFCABB8B9F4}" type="slidenum">
              <a:rPr lang="en-US"/>
              <a:pPr>
                <a:defRPr/>
              </a:pPr>
              <a:t>5</a:t>
            </a:fld>
            <a:endParaRPr lang="en-US"/>
          </a:p>
        </p:txBody>
      </p:sp>
      <p:sp>
        <p:nvSpPr>
          <p:cNvPr id="9219" name="Rectangle 2"/>
          <p:cNvSpPr>
            <a:spLocks noGrp="1" noChangeArrowheads="1"/>
          </p:cNvSpPr>
          <p:nvPr>
            <p:ph type="title"/>
          </p:nvPr>
        </p:nvSpPr>
        <p:spPr/>
        <p:txBody>
          <a:bodyPr/>
          <a:lstStyle/>
          <a:p>
            <a:r>
              <a:rPr lang="en-US" sz="3200" b="1" smtClean="0"/>
              <a:t>Finding information sources</a:t>
            </a:r>
          </a:p>
        </p:txBody>
      </p:sp>
      <p:sp>
        <p:nvSpPr>
          <p:cNvPr id="9220" name="Rectangle 3"/>
          <p:cNvSpPr>
            <a:spLocks noGrp="1" noChangeArrowheads="1"/>
          </p:cNvSpPr>
          <p:nvPr>
            <p:ph type="body" idx="1"/>
          </p:nvPr>
        </p:nvSpPr>
        <p:spPr/>
        <p:txBody>
          <a:bodyPr/>
          <a:lstStyle/>
          <a:p>
            <a:r>
              <a:rPr lang="en-US" b="1" smtClean="0"/>
              <a:t>Formal ways</a:t>
            </a:r>
          </a:p>
          <a:p>
            <a:pPr marL="692150" lvl="1" indent="-347663"/>
            <a:r>
              <a:rPr lang="en-US" b="1" smtClean="0"/>
              <a:t>University libraries</a:t>
            </a:r>
          </a:p>
          <a:p>
            <a:pPr marL="692150" lvl="1" indent="-347663"/>
            <a:r>
              <a:rPr lang="en-US" b="1" smtClean="0"/>
              <a:t>Special libraries and government departments</a:t>
            </a:r>
          </a:p>
          <a:p>
            <a:pPr marL="692150" lvl="1" indent="-347663"/>
            <a:r>
              <a:rPr lang="en-US" b="1" smtClean="0"/>
              <a:t>Inter-library loan</a:t>
            </a:r>
          </a:p>
          <a:p>
            <a:r>
              <a:rPr lang="en-US" b="1" smtClean="0"/>
              <a:t>Informal ways</a:t>
            </a:r>
          </a:p>
          <a:p>
            <a:pPr marL="692150" lvl="1" indent="-347663"/>
            <a:r>
              <a:rPr lang="en-US" b="1" smtClean="0"/>
              <a:t>Authors</a:t>
            </a:r>
          </a:p>
          <a:p>
            <a:pPr marL="692150" lvl="1" indent="-347663"/>
            <a:r>
              <a:rPr lang="en-US" b="1" smtClean="0"/>
              <a:t>Personal libraries of experts</a:t>
            </a:r>
          </a:p>
          <a:p>
            <a:pPr marL="692150" lvl="1" indent="-347663"/>
            <a:r>
              <a:rPr lang="en-US" b="1" smtClean="0"/>
              <a:t>Your friends</a:t>
            </a:r>
          </a:p>
        </p:txBody>
      </p:sp>
    </p:spTree>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idx="4294967295"/>
          </p:nvPr>
        </p:nvSpPr>
        <p:spPr>
          <a:xfrm>
            <a:off x="457200" y="277813"/>
            <a:ext cx="8229600" cy="715962"/>
          </a:xfrm>
        </p:spPr>
        <p:txBody>
          <a:bodyPr rtlCol="0">
            <a:normAutofit fontScale="90000"/>
          </a:bodyPr>
          <a:lstStyle/>
          <a:p>
            <a:pPr fontAlgn="auto">
              <a:spcAft>
                <a:spcPts val="0"/>
              </a:spcAft>
              <a:defRPr/>
            </a:pPr>
            <a:r>
              <a:rPr lang="en-US" dirty="0" err="1" smtClean="0">
                <a:solidFill>
                  <a:schemeClr val="tx2">
                    <a:satMod val="130000"/>
                  </a:schemeClr>
                </a:solidFill>
              </a:rPr>
              <a:t>Mathrubhumi</a:t>
            </a:r>
            <a:endParaRPr lang="en-US" dirty="0" smtClean="0">
              <a:solidFill>
                <a:schemeClr val="tx2">
                  <a:satMod val="130000"/>
                </a:schemeClr>
              </a:solidFill>
            </a:endParaRPr>
          </a:p>
        </p:txBody>
      </p:sp>
      <p:pic>
        <p:nvPicPr>
          <p:cNvPr id="52227" name="Picture 2"/>
          <p:cNvPicPr>
            <a:picLocks noGrp="1" noChangeAspect="1" noChangeArrowheads="1"/>
          </p:cNvPicPr>
          <p:nvPr>
            <p:ph idx="4294967295"/>
          </p:nvPr>
        </p:nvPicPr>
        <p:blipFill>
          <a:blip r:embed="rId2" cstate="print"/>
          <a:srcRect/>
          <a:stretch>
            <a:fillRect/>
          </a:stretch>
        </p:blipFill>
        <p:spPr>
          <a:xfrm>
            <a:off x="0" y="1143000"/>
            <a:ext cx="9144000" cy="5486400"/>
          </a:xfrm>
        </p:spPr>
      </p:pic>
    </p:spTree>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50" name="Picture 1"/>
          <p:cNvPicPr>
            <a:picLocks noChangeAspect="1" noChangeArrowheads="1"/>
          </p:cNvPicPr>
          <p:nvPr/>
        </p:nvPicPr>
        <p:blipFill>
          <a:blip r:embed="rId3" cstate="print"/>
          <a:srcRect b="4442"/>
          <a:stretch>
            <a:fillRect/>
          </a:stretch>
        </p:blipFill>
        <p:spPr bwMode="auto">
          <a:xfrm>
            <a:off x="0" y="0"/>
            <a:ext cx="9144000" cy="6858000"/>
          </a:xfrm>
          <a:prstGeom prst="rect">
            <a:avLst/>
          </a:prstGeom>
          <a:noFill/>
          <a:ln w="9525">
            <a:noFill/>
            <a:round/>
            <a:headEnd/>
            <a:tailEnd/>
          </a:ln>
        </p:spPr>
      </p:pic>
    </p:spTree>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p:cNvSpPr>
            <a:spLocks noGrp="1"/>
          </p:cNvSpPr>
          <p:nvPr>
            <p:ph type="title" idx="4294967295"/>
          </p:nvPr>
        </p:nvSpPr>
        <p:spPr>
          <a:xfrm>
            <a:off x="1371600" y="277813"/>
            <a:ext cx="6781800" cy="715962"/>
          </a:xfrm>
        </p:spPr>
        <p:txBody>
          <a:bodyPr rtlCol="0">
            <a:normAutofit fontScale="90000"/>
          </a:bodyPr>
          <a:lstStyle/>
          <a:p>
            <a:pPr fontAlgn="auto">
              <a:spcAft>
                <a:spcPts val="0"/>
              </a:spcAft>
              <a:defRPr/>
            </a:pPr>
            <a:r>
              <a:rPr lang="en-US" dirty="0" smtClean="0">
                <a:solidFill>
                  <a:schemeClr val="tx2">
                    <a:satMod val="130000"/>
                  </a:schemeClr>
                </a:solidFill>
              </a:rPr>
              <a:t>E Book Directory</a:t>
            </a:r>
          </a:p>
        </p:txBody>
      </p:sp>
      <p:pic>
        <p:nvPicPr>
          <p:cNvPr id="54275" name="Picture 2"/>
          <p:cNvPicPr>
            <a:picLocks noGrp="1" noChangeAspect="1" noChangeArrowheads="1"/>
          </p:cNvPicPr>
          <p:nvPr>
            <p:ph idx="4294967295"/>
          </p:nvPr>
        </p:nvPicPr>
        <p:blipFill>
          <a:blip r:embed="rId2" cstate="print"/>
          <a:srcRect/>
          <a:stretch>
            <a:fillRect/>
          </a:stretch>
        </p:blipFill>
        <p:spPr>
          <a:xfrm>
            <a:off x="0" y="1219200"/>
            <a:ext cx="9144000" cy="5943600"/>
          </a:xfrm>
        </p:spPr>
      </p:pic>
    </p:spTree>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8" name="Picture 1"/>
          <p:cNvPicPr>
            <a:picLocks noChangeAspect="1" noChangeArrowheads="1"/>
          </p:cNvPicPr>
          <p:nvPr/>
        </p:nvPicPr>
        <p:blipFill>
          <a:blip r:embed="rId3" cstate="print"/>
          <a:srcRect b="8826"/>
          <a:stretch>
            <a:fillRect/>
          </a:stretch>
        </p:blipFill>
        <p:spPr bwMode="auto">
          <a:xfrm>
            <a:off x="0" y="0"/>
            <a:ext cx="9144000" cy="6858000"/>
          </a:xfrm>
          <a:prstGeom prst="rect">
            <a:avLst/>
          </a:prstGeom>
          <a:noFill/>
          <a:ln w="9525">
            <a:noFill/>
            <a:round/>
            <a:headEnd/>
            <a:tailEnd/>
          </a:ln>
        </p:spPr>
      </p:pic>
    </p:spTree>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322" name="Picture 2"/>
          <p:cNvPicPr>
            <a:picLocks noChangeAspect="1" noChangeArrowheads="1"/>
          </p:cNvPicPr>
          <p:nvPr/>
        </p:nvPicPr>
        <p:blipFill>
          <a:blip r:embed="rId2" cstate="print"/>
          <a:srcRect/>
          <a:stretch>
            <a:fillRect/>
          </a:stretch>
        </p:blipFill>
        <p:spPr bwMode="auto">
          <a:xfrm>
            <a:off x="0" y="0"/>
            <a:ext cx="12192000" cy="7315200"/>
          </a:xfrm>
          <a:prstGeom prst="rect">
            <a:avLst/>
          </a:prstGeom>
          <a:noFill/>
          <a:ln w="9525">
            <a:noFill/>
            <a:miter lim="800000"/>
            <a:headEnd/>
            <a:tailEnd/>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6" name="Picture 1"/>
          <p:cNvPicPr>
            <a:picLocks noChangeAspect="1" noChangeArrowheads="1"/>
          </p:cNvPicPr>
          <p:nvPr/>
        </p:nvPicPr>
        <p:blipFill>
          <a:blip r:embed="rId3" cstate="print"/>
          <a:srcRect b="4446"/>
          <a:stretch>
            <a:fillRect/>
          </a:stretch>
        </p:blipFill>
        <p:spPr bwMode="auto">
          <a:xfrm>
            <a:off x="0" y="0"/>
            <a:ext cx="9144000" cy="6858000"/>
          </a:xfrm>
          <a:prstGeom prst="rect">
            <a:avLst/>
          </a:prstGeom>
          <a:noFill/>
          <a:ln w="9525">
            <a:noFill/>
            <a:round/>
            <a:headEnd/>
            <a:tailEnd/>
          </a:ln>
        </p:spPr>
      </p:pic>
    </p:spTree>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70" name="Picture 1"/>
          <p:cNvPicPr>
            <a:picLocks noChangeAspect="1" noChangeArrowheads="1"/>
          </p:cNvPicPr>
          <p:nvPr/>
        </p:nvPicPr>
        <p:blipFill>
          <a:blip r:embed="rId3" cstate="print"/>
          <a:srcRect b="4446"/>
          <a:stretch>
            <a:fillRect/>
          </a:stretch>
        </p:blipFill>
        <p:spPr bwMode="auto">
          <a:xfrm>
            <a:off x="0" y="0"/>
            <a:ext cx="9144000" cy="6858000"/>
          </a:xfrm>
          <a:prstGeom prst="rect">
            <a:avLst/>
          </a:prstGeom>
          <a:noFill/>
          <a:ln w="9525">
            <a:noFill/>
            <a:round/>
            <a:headEnd/>
            <a:tailEnd/>
          </a:ln>
        </p:spPr>
      </p:pic>
    </p:spTree>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394" name="Picture 1"/>
          <p:cNvPicPr>
            <a:picLocks noChangeAspect="1" noChangeArrowheads="1"/>
          </p:cNvPicPr>
          <p:nvPr/>
        </p:nvPicPr>
        <p:blipFill>
          <a:blip r:embed="rId3" cstate="print"/>
          <a:srcRect b="4446"/>
          <a:stretch>
            <a:fillRect/>
          </a:stretch>
        </p:blipFill>
        <p:spPr bwMode="auto">
          <a:xfrm>
            <a:off x="0" y="0"/>
            <a:ext cx="9144000" cy="6858000"/>
          </a:xfrm>
          <a:prstGeom prst="rect">
            <a:avLst/>
          </a:prstGeom>
          <a:noFill/>
          <a:ln w="9525">
            <a:noFill/>
            <a:round/>
            <a:headEnd/>
            <a:tailEnd/>
          </a:ln>
        </p:spPr>
      </p:pic>
    </p:spTree>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4"/>
          <p:cNvSpPr>
            <a:spLocks noGrp="1" noChangeArrowheads="1"/>
          </p:cNvSpPr>
          <p:nvPr>
            <p:ph type="title" idx="4294967295"/>
          </p:nvPr>
        </p:nvSpPr>
        <p:spPr>
          <a:xfrm>
            <a:off x="1371600" y="277813"/>
            <a:ext cx="7772400" cy="1143000"/>
          </a:xfrm>
        </p:spPr>
        <p:txBody>
          <a:bodyPr rtlCol="0">
            <a:normAutofit/>
          </a:bodyPr>
          <a:lstStyle/>
          <a:p>
            <a:pPr fontAlgn="auto">
              <a:spcAft>
                <a:spcPts val="0"/>
              </a:spcAft>
              <a:defRPr/>
            </a:pPr>
            <a:r>
              <a:rPr lang="en-US" smtClean="0">
                <a:solidFill>
                  <a:schemeClr val="tx2">
                    <a:satMod val="130000"/>
                  </a:schemeClr>
                </a:solidFill>
              </a:rPr>
              <a:t>Vidyanidhi</a:t>
            </a:r>
          </a:p>
        </p:txBody>
      </p:sp>
      <p:pic>
        <p:nvPicPr>
          <p:cNvPr id="60419" name="Picture 6"/>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42" name="Picture 2"/>
          <p:cNvPicPr>
            <a:picLocks noChangeAspect="1" noChangeArrowheads="1"/>
          </p:cNvPicPr>
          <p:nvPr/>
        </p:nvPicPr>
        <p:blipFill>
          <a:blip r:embed="rId2" cstate="print"/>
          <a:srcRect/>
          <a:stretch>
            <a:fillRect/>
          </a:stretch>
        </p:blipFill>
        <p:spPr bwMode="auto">
          <a:xfrm>
            <a:off x="0" y="0"/>
            <a:ext cx="9753600" cy="7315200"/>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pPr>
              <a:defRPr/>
            </a:pPr>
            <a:fld id="{A60AEBBF-FB24-4897-881B-0C713A4858AE}" type="slidenum">
              <a:rPr lang="en-US"/>
              <a:pPr>
                <a:defRPr/>
              </a:pPr>
              <a:t>6</a:t>
            </a:fld>
            <a:endParaRPr lang="en-US"/>
          </a:p>
        </p:txBody>
      </p:sp>
      <p:sp>
        <p:nvSpPr>
          <p:cNvPr id="10243" name="Rectangle 2"/>
          <p:cNvSpPr>
            <a:spLocks noGrp="1" noChangeArrowheads="1"/>
          </p:cNvSpPr>
          <p:nvPr>
            <p:ph type="title"/>
          </p:nvPr>
        </p:nvSpPr>
        <p:spPr/>
        <p:txBody>
          <a:bodyPr/>
          <a:lstStyle/>
          <a:p>
            <a:r>
              <a:rPr lang="en-US" sz="3200" b="1" smtClean="0"/>
              <a:t>Bibliographic aids</a:t>
            </a:r>
          </a:p>
        </p:txBody>
      </p:sp>
      <p:sp>
        <p:nvSpPr>
          <p:cNvPr id="109571" name="Rectangle 3"/>
          <p:cNvSpPr>
            <a:spLocks noGrp="1" noChangeArrowheads="1"/>
          </p:cNvSpPr>
          <p:nvPr>
            <p:ph type="body" idx="1"/>
          </p:nvPr>
        </p:nvSpPr>
        <p:spPr/>
        <p:txBody>
          <a:bodyPr rtlCol="0">
            <a:normAutofit lnSpcReduction="10000"/>
          </a:bodyPr>
          <a:lstStyle/>
          <a:p>
            <a:pPr fontAlgn="auto">
              <a:spcAft>
                <a:spcPts val="0"/>
              </a:spcAft>
              <a:buFont typeface="Arial" pitchFamily="34" charset="0"/>
              <a:buChar char="•"/>
              <a:defRPr/>
            </a:pPr>
            <a:r>
              <a:rPr lang="en-US" b="1"/>
              <a:t>Library catalog</a:t>
            </a:r>
          </a:p>
          <a:p>
            <a:pPr fontAlgn="auto">
              <a:spcAft>
                <a:spcPts val="0"/>
              </a:spcAft>
              <a:buFont typeface="Arial" pitchFamily="34" charset="0"/>
              <a:buChar char="•"/>
              <a:defRPr/>
            </a:pPr>
            <a:r>
              <a:rPr lang="en-US" b="1"/>
              <a:t>Indexing journal</a:t>
            </a:r>
          </a:p>
          <a:p>
            <a:pPr fontAlgn="auto">
              <a:spcAft>
                <a:spcPts val="0"/>
              </a:spcAft>
              <a:buFont typeface="Arial" pitchFamily="34" charset="0"/>
              <a:buChar char="•"/>
              <a:defRPr/>
            </a:pPr>
            <a:r>
              <a:rPr lang="en-US" b="1"/>
              <a:t>Abstracting journal</a:t>
            </a:r>
          </a:p>
          <a:p>
            <a:pPr fontAlgn="auto">
              <a:spcAft>
                <a:spcPts val="0"/>
              </a:spcAft>
              <a:buFont typeface="Arial" pitchFamily="34" charset="0"/>
              <a:buChar char="•"/>
              <a:defRPr/>
            </a:pPr>
            <a:r>
              <a:rPr lang="en-US" b="1"/>
              <a:t>Bibliography</a:t>
            </a:r>
          </a:p>
          <a:p>
            <a:pPr fontAlgn="auto">
              <a:spcAft>
                <a:spcPts val="0"/>
              </a:spcAft>
              <a:buFont typeface="Arial" pitchFamily="34" charset="0"/>
              <a:buChar char="•"/>
              <a:defRPr/>
            </a:pPr>
            <a:r>
              <a:rPr lang="en-US" b="1"/>
              <a:t>Bibliographic database</a:t>
            </a:r>
          </a:p>
          <a:p>
            <a:pPr fontAlgn="auto">
              <a:spcAft>
                <a:spcPts val="0"/>
              </a:spcAft>
              <a:buFont typeface="Arial" pitchFamily="34" charset="0"/>
              <a:buChar char="•"/>
              <a:defRPr/>
            </a:pPr>
            <a:r>
              <a:rPr lang="en-US" b="1"/>
              <a:t>People</a:t>
            </a:r>
          </a:p>
          <a:p>
            <a:pPr marL="692150" lvl="1" indent="-347663" fontAlgn="auto">
              <a:spcAft>
                <a:spcPts val="0"/>
              </a:spcAft>
              <a:buFont typeface="Arial" pitchFamily="34" charset="0"/>
              <a:buChar char="–"/>
              <a:defRPr/>
            </a:pPr>
            <a:r>
              <a:rPr lang="en-US" b="1"/>
              <a:t>Experts</a:t>
            </a:r>
          </a:p>
          <a:p>
            <a:pPr marL="692150" lvl="1" indent="-347663" fontAlgn="auto">
              <a:spcAft>
                <a:spcPts val="0"/>
              </a:spcAft>
              <a:buFont typeface="Arial" pitchFamily="34" charset="0"/>
              <a:buChar char="–"/>
              <a:defRPr/>
            </a:pPr>
            <a:r>
              <a:rPr lang="en-US" b="1"/>
              <a:t>Librarians</a:t>
            </a:r>
          </a:p>
        </p:txBody>
      </p:sp>
    </p:spTree>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idx="4294967295"/>
          </p:nvPr>
        </p:nvSpPr>
        <p:spPr>
          <a:xfrm>
            <a:off x="1371600" y="277813"/>
            <a:ext cx="7772400" cy="1143000"/>
          </a:xfrm>
        </p:spPr>
        <p:txBody>
          <a:bodyPr rtlCol="0">
            <a:normAutofit/>
          </a:bodyPr>
          <a:lstStyle/>
          <a:p>
            <a:pPr fontAlgn="auto">
              <a:spcAft>
                <a:spcPts val="0"/>
              </a:spcAft>
              <a:defRPr/>
            </a:pPr>
            <a:r>
              <a:rPr lang="en-US" smtClean="0">
                <a:solidFill>
                  <a:schemeClr val="tx2">
                    <a:satMod val="130000"/>
                  </a:schemeClr>
                </a:solidFill>
              </a:rPr>
              <a:t>E-theses of M G University</a:t>
            </a:r>
          </a:p>
        </p:txBody>
      </p:sp>
      <p:pic>
        <p:nvPicPr>
          <p:cNvPr id="62467" name="Picture 4"/>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90" name="Picture 2"/>
          <p:cNvPicPr>
            <a:picLocks noChangeAspect="1" noChangeArrowheads="1"/>
          </p:cNvPicPr>
          <p:nvPr/>
        </p:nvPicPr>
        <p:blipFill>
          <a:blip r:embed="rId2" cstate="print"/>
          <a:srcRect/>
          <a:stretch>
            <a:fillRect/>
          </a:stretch>
        </p:blipFill>
        <p:spPr bwMode="auto">
          <a:xfrm>
            <a:off x="0" y="0"/>
            <a:ext cx="9753600" cy="731520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ChangeArrowheads="1"/>
          </p:cNvSpPr>
          <p:nvPr>
            <p:ph type="title" idx="4294967295"/>
          </p:nvPr>
        </p:nvSpPr>
        <p:spPr>
          <a:xfrm>
            <a:off x="1371600" y="277813"/>
            <a:ext cx="7772400" cy="639762"/>
          </a:xfrm>
        </p:spPr>
        <p:txBody>
          <a:bodyPr rtlCol="0">
            <a:normAutofit fontScale="90000"/>
          </a:bodyPr>
          <a:lstStyle/>
          <a:p>
            <a:pPr fontAlgn="auto">
              <a:spcAft>
                <a:spcPts val="0"/>
              </a:spcAft>
              <a:defRPr/>
            </a:pPr>
            <a:r>
              <a:rPr lang="en-US" smtClean="0">
                <a:solidFill>
                  <a:schemeClr val="tx2">
                    <a:satMod val="130000"/>
                  </a:schemeClr>
                </a:solidFill>
              </a:rPr>
              <a:t>Audiobooks.org – Free </a:t>
            </a:r>
          </a:p>
        </p:txBody>
      </p:sp>
      <p:pic>
        <p:nvPicPr>
          <p:cNvPr id="64515" name="Picture 3"/>
          <p:cNvPicPr>
            <a:picLocks noGrp="1" noChangeAspect="1" noChangeArrowheads="1"/>
          </p:cNvPicPr>
          <p:nvPr>
            <p:ph type="body" idx="4294967295"/>
          </p:nvPr>
        </p:nvPicPr>
        <p:blipFill>
          <a:blip r:embed="rId2" cstate="print"/>
          <a:srcRect/>
          <a:stretch>
            <a:fillRect/>
          </a:stretch>
        </p:blipFill>
        <p:spPr>
          <a:xfrm>
            <a:off x="0" y="1066800"/>
            <a:ext cx="9144000" cy="5791200"/>
          </a:xfrm>
        </p:spPr>
      </p:pic>
    </p:spTree>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itle 1"/>
          <p:cNvSpPr>
            <a:spLocks noGrp="1"/>
          </p:cNvSpPr>
          <p:nvPr>
            <p:ph type="title" idx="4294967295"/>
          </p:nvPr>
        </p:nvSpPr>
        <p:spPr>
          <a:xfrm>
            <a:off x="762000" y="277813"/>
            <a:ext cx="7543800" cy="1143000"/>
          </a:xfrm>
        </p:spPr>
        <p:txBody>
          <a:bodyPr rtlCol="0">
            <a:normAutofit/>
          </a:bodyPr>
          <a:lstStyle/>
          <a:p>
            <a:pPr fontAlgn="auto">
              <a:spcAft>
                <a:spcPts val="0"/>
              </a:spcAft>
              <a:defRPr/>
            </a:pPr>
            <a:r>
              <a:rPr lang="en-US" sz="3600" dirty="0" smtClean="0">
                <a:solidFill>
                  <a:schemeClr val="tx2">
                    <a:satMod val="130000"/>
                  </a:schemeClr>
                </a:solidFill>
              </a:rPr>
              <a:t>NPTEL</a:t>
            </a:r>
          </a:p>
        </p:txBody>
      </p:sp>
      <p:sp>
        <p:nvSpPr>
          <p:cNvPr id="65539" name="Content Placeholder 2"/>
          <p:cNvSpPr>
            <a:spLocks noGrp="1"/>
          </p:cNvSpPr>
          <p:nvPr>
            <p:ph idx="4294967295"/>
          </p:nvPr>
        </p:nvSpPr>
        <p:spPr>
          <a:xfrm>
            <a:off x="533400" y="1600200"/>
            <a:ext cx="8229600" cy="4530725"/>
          </a:xfrm>
        </p:spPr>
        <p:txBody>
          <a:bodyPr/>
          <a:lstStyle/>
          <a:p>
            <a:pPr>
              <a:lnSpc>
                <a:spcPct val="80000"/>
              </a:lnSpc>
            </a:pPr>
            <a:r>
              <a:rPr lang="en-US" sz="2800" b="1" smtClean="0"/>
              <a:t>Curriculum based video and web courses for engineering  by seven IITs and IISc .</a:t>
            </a:r>
          </a:p>
          <a:p>
            <a:pPr>
              <a:lnSpc>
                <a:spcPct val="80000"/>
              </a:lnSpc>
            </a:pPr>
            <a:r>
              <a:rPr lang="en-US" sz="2800" b="1" smtClean="0"/>
              <a:t>In the first phase, content for 129 web courses in Engineering developed. </a:t>
            </a:r>
          </a:p>
          <a:p>
            <a:pPr>
              <a:lnSpc>
                <a:spcPct val="80000"/>
              </a:lnSpc>
            </a:pPr>
            <a:r>
              <a:rPr lang="en-US" sz="2800" b="1" smtClean="0"/>
              <a:t>Each course contains 40 or more lecture hours.</a:t>
            </a:r>
          </a:p>
          <a:p>
            <a:pPr>
              <a:lnSpc>
                <a:spcPct val="80000"/>
              </a:lnSpc>
            </a:pPr>
            <a:r>
              <a:rPr lang="en-US" sz="2800" b="1" smtClean="0"/>
              <a:t>In addition, 110 courses have been developed in video format, with each course comprising of approximately 40 or more one-hour lectures. </a:t>
            </a:r>
          </a:p>
          <a:p>
            <a:pPr>
              <a:lnSpc>
                <a:spcPct val="80000"/>
              </a:lnSpc>
            </a:pPr>
            <a:r>
              <a:rPr lang="en-US" sz="2800" b="1" smtClean="0"/>
              <a:t>Total cost for the video/web course is Rs.  one lakh each.</a:t>
            </a:r>
          </a:p>
        </p:txBody>
      </p:sp>
    </p:spTree>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562" name="Picture 4"/>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6" name="Picture 4"/>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p:cNvSpPr>
            <a:spLocks noGrp="1"/>
          </p:cNvSpPr>
          <p:nvPr>
            <p:ph type="title" idx="4294967295"/>
          </p:nvPr>
        </p:nvSpPr>
        <p:spPr>
          <a:xfrm>
            <a:off x="1371600" y="277813"/>
            <a:ext cx="7772400" cy="1143000"/>
          </a:xfrm>
        </p:spPr>
        <p:txBody>
          <a:bodyPr rtlCol="0">
            <a:normAutofit/>
          </a:bodyPr>
          <a:lstStyle/>
          <a:p>
            <a:pPr fontAlgn="auto">
              <a:spcAft>
                <a:spcPts val="0"/>
              </a:spcAft>
              <a:defRPr/>
            </a:pPr>
            <a:r>
              <a:rPr lang="en-US" smtClean="0">
                <a:solidFill>
                  <a:schemeClr val="tx2">
                    <a:satMod val="130000"/>
                  </a:schemeClr>
                </a:solidFill>
              </a:rPr>
              <a:t>Stanford University Courseware</a:t>
            </a:r>
          </a:p>
        </p:txBody>
      </p:sp>
      <p:pic>
        <p:nvPicPr>
          <p:cNvPr id="68611" name="Picture 2"/>
          <p:cNvPicPr>
            <a:picLocks noGrp="1" noChangeAspect="1" noChangeArrowheads="1"/>
          </p:cNvPicPr>
          <p:nvPr>
            <p:ph idx="4294967295"/>
          </p:nvPr>
        </p:nvPicPr>
        <p:blipFill>
          <a:blip r:embed="rId2" cstate="print"/>
          <a:srcRect/>
          <a:stretch>
            <a:fillRect/>
          </a:stretch>
        </p:blipFill>
        <p:spPr>
          <a:xfrm>
            <a:off x="0" y="1295400"/>
            <a:ext cx="9144000" cy="5257800"/>
          </a:xfrm>
        </p:spPr>
      </p:pic>
    </p:spTree>
  </p:cSld>
  <p:clrMapOvr>
    <a:masterClrMapping/>
  </p:clrMapOvr>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itle 1"/>
          <p:cNvSpPr>
            <a:spLocks noGrp="1"/>
          </p:cNvSpPr>
          <p:nvPr>
            <p:ph type="title" idx="4294967295"/>
          </p:nvPr>
        </p:nvSpPr>
        <p:spPr>
          <a:xfrm>
            <a:off x="1371600" y="277813"/>
            <a:ext cx="7772400" cy="1143000"/>
          </a:xfrm>
        </p:spPr>
        <p:txBody>
          <a:bodyPr rtlCol="0">
            <a:normAutofit/>
          </a:bodyPr>
          <a:lstStyle/>
          <a:p>
            <a:pPr fontAlgn="auto">
              <a:spcAft>
                <a:spcPts val="0"/>
              </a:spcAft>
              <a:defRPr/>
            </a:pPr>
            <a:r>
              <a:rPr lang="en-US" smtClean="0">
                <a:solidFill>
                  <a:schemeClr val="tx2">
                    <a:satMod val="130000"/>
                  </a:schemeClr>
                </a:solidFill>
              </a:rPr>
              <a:t>MIT Courseware</a:t>
            </a:r>
          </a:p>
        </p:txBody>
      </p:sp>
      <p:pic>
        <p:nvPicPr>
          <p:cNvPr id="69635" name="Picture 2"/>
          <p:cNvPicPr>
            <a:picLocks noGrp="1" noChangeAspect="1" noChangeArrowheads="1"/>
          </p:cNvPicPr>
          <p:nvPr>
            <p:ph idx="4294967295"/>
          </p:nvPr>
        </p:nvPicPr>
        <p:blipFill>
          <a:blip r:embed="rId2" cstate="print"/>
          <a:srcRect/>
          <a:stretch>
            <a:fillRect/>
          </a:stretch>
        </p:blipFill>
        <p:spPr>
          <a:xfrm>
            <a:off x="0" y="1295400"/>
            <a:ext cx="9144000" cy="5334000"/>
          </a:xfrm>
        </p:spPr>
      </p:pic>
    </p:spTree>
  </p:cSld>
  <p:clrMapOvr>
    <a:masterClrMapping/>
  </p:clrMapOvr>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p:cNvSpPr>
            <a:spLocks noGrp="1"/>
          </p:cNvSpPr>
          <p:nvPr>
            <p:ph type="title" idx="4294967295"/>
          </p:nvPr>
        </p:nvSpPr>
        <p:spPr>
          <a:xfrm>
            <a:off x="1371600" y="277813"/>
            <a:ext cx="7772400" cy="1143000"/>
          </a:xfrm>
        </p:spPr>
        <p:txBody>
          <a:bodyPr rtlCol="0">
            <a:normAutofit fontScale="90000"/>
          </a:bodyPr>
          <a:lstStyle/>
          <a:p>
            <a:pPr fontAlgn="auto">
              <a:spcAft>
                <a:spcPts val="0"/>
              </a:spcAft>
              <a:defRPr/>
            </a:pPr>
            <a:r>
              <a:rPr lang="en-US" sz="3800" smtClean="0">
                <a:solidFill>
                  <a:schemeClr val="tx2">
                    <a:satMod val="130000"/>
                  </a:schemeClr>
                </a:solidFill>
              </a:rPr>
              <a:t>Open courseware finder</a:t>
            </a:r>
            <a:br>
              <a:rPr lang="en-US" sz="3800" smtClean="0">
                <a:solidFill>
                  <a:schemeClr val="tx2">
                    <a:satMod val="130000"/>
                  </a:schemeClr>
                </a:solidFill>
              </a:rPr>
            </a:br>
            <a:r>
              <a:rPr lang="en-US" sz="3800" smtClean="0">
                <a:solidFill>
                  <a:schemeClr val="tx2">
                    <a:satMod val="130000"/>
                  </a:schemeClr>
                </a:solidFill>
              </a:rPr>
              <a:t>http://ocwfinder.com/</a:t>
            </a:r>
          </a:p>
        </p:txBody>
      </p:sp>
      <p:pic>
        <p:nvPicPr>
          <p:cNvPr id="70659" name="Picture 2"/>
          <p:cNvPicPr>
            <a:picLocks noGrp="1" noChangeAspect="1" noChangeArrowheads="1"/>
          </p:cNvPicPr>
          <p:nvPr>
            <p:ph idx="4294967295"/>
          </p:nvPr>
        </p:nvPicPr>
        <p:blipFill>
          <a:blip r:embed="rId2" cstate="print"/>
          <a:srcRect/>
          <a:stretch>
            <a:fillRect/>
          </a:stretch>
        </p:blipFill>
        <p:spPr>
          <a:xfrm>
            <a:off x="0" y="1371600"/>
            <a:ext cx="8763000" cy="5334000"/>
          </a:xfrm>
        </p:spPr>
      </p:pic>
    </p:spTree>
  </p:cSld>
  <p:clrMapOvr>
    <a:masterClrMapping/>
  </p:clrMapOv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2" name="Picture 4"/>
          <p:cNvPicPr>
            <a:picLocks noChangeAspect="1" noChangeArrowheads="1"/>
          </p:cNvPicPr>
          <p:nvPr/>
        </p:nvPicPr>
        <p:blipFill>
          <a:blip r:embed="rId2" cstate="print"/>
          <a:srcRect/>
          <a:stretch>
            <a:fillRect/>
          </a:stretch>
        </p:blipFill>
        <p:spPr bwMode="auto">
          <a:xfrm>
            <a:off x="-304800" y="-228600"/>
            <a:ext cx="9753600" cy="7315200"/>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sz="3200" b="1" smtClean="0"/>
              <a:t>Digital sources of information</a:t>
            </a:r>
          </a:p>
        </p:txBody>
      </p:sp>
      <p:sp>
        <p:nvSpPr>
          <p:cNvPr id="11267" name="Rectangle 3"/>
          <p:cNvSpPr>
            <a:spLocks noGrp="1" noChangeArrowheads="1"/>
          </p:cNvSpPr>
          <p:nvPr>
            <p:ph type="body" idx="1"/>
          </p:nvPr>
        </p:nvSpPr>
        <p:spPr/>
        <p:txBody>
          <a:bodyPr/>
          <a:lstStyle/>
          <a:p>
            <a:pPr>
              <a:lnSpc>
                <a:spcPct val="80000"/>
              </a:lnSpc>
            </a:pPr>
            <a:r>
              <a:rPr lang="en-US" sz="2800" b="1" smtClean="0"/>
              <a:t>Abstracting and indexing services</a:t>
            </a:r>
          </a:p>
          <a:p>
            <a:pPr>
              <a:lnSpc>
                <a:spcPct val="80000"/>
              </a:lnSpc>
            </a:pPr>
            <a:r>
              <a:rPr lang="en-US" sz="2800" b="1" smtClean="0"/>
              <a:t>Other bibliographic services</a:t>
            </a:r>
          </a:p>
          <a:p>
            <a:pPr>
              <a:lnSpc>
                <a:spcPct val="80000"/>
              </a:lnSpc>
              <a:buFont typeface="Wingdings" pitchFamily="2" charset="2"/>
              <a:buNone/>
            </a:pPr>
            <a:r>
              <a:rPr lang="en-US" sz="2800" b="1" smtClean="0"/>
              <a:t>      -- OPACs</a:t>
            </a:r>
          </a:p>
          <a:p>
            <a:pPr>
              <a:lnSpc>
                <a:spcPct val="80000"/>
              </a:lnSpc>
              <a:buFont typeface="Wingdings" pitchFamily="2" charset="2"/>
              <a:buNone/>
            </a:pPr>
            <a:r>
              <a:rPr lang="en-US" sz="2800" b="1" smtClean="0"/>
              <a:t>      -- Citation indexes</a:t>
            </a:r>
          </a:p>
          <a:p>
            <a:pPr>
              <a:lnSpc>
                <a:spcPct val="80000"/>
              </a:lnSpc>
              <a:buFont typeface="Wingdings" pitchFamily="2" charset="2"/>
              <a:buNone/>
            </a:pPr>
            <a:r>
              <a:rPr lang="en-US" sz="2800" b="1" smtClean="0"/>
              <a:t>      -- TOCs</a:t>
            </a:r>
          </a:p>
          <a:p>
            <a:pPr>
              <a:lnSpc>
                <a:spcPct val="80000"/>
              </a:lnSpc>
            </a:pPr>
            <a:r>
              <a:rPr lang="en-US" sz="2800" b="1" smtClean="0"/>
              <a:t>Numerical collections and textbases</a:t>
            </a:r>
          </a:p>
          <a:p>
            <a:pPr>
              <a:lnSpc>
                <a:spcPct val="80000"/>
              </a:lnSpc>
            </a:pPr>
            <a:r>
              <a:rPr lang="en-US" sz="2800" b="1" smtClean="0"/>
              <a:t>E-journals</a:t>
            </a:r>
          </a:p>
          <a:p>
            <a:pPr>
              <a:lnSpc>
                <a:spcPct val="80000"/>
              </a:lnSpc>
            </a:pPr>
            <a:r>
              <a:rPr lang="en-US" sz="2800" b="1" smtClean="0"/>
              <a:t>E-books</a:t>
            </a:r>
          </a:p>
          <a:p>
            <a:pPr>
              <a:lnSpc>
                <a:spcPct val="80000"/>
              </a:lnSpc>
            </a:pPr>
            <a:r>
              <a:rPr lang="en-US" sz="2800" b="1" smtClean="0"/>
              <a:t>Multimedia products</a:t>
            </a:r>
          </a:p>
          <a:p>
            <a:pPr>
              <a:lnSpc>
                <a:spcPct val="80000"/>
              </a:lnSpc>
            </a:pPr>
            <a:r>
              <a:rPr lang="en-US" sz="2800" b="1" smtClean="0"/>
              <a:t>News services</a:t>
            </a:r>
          </a:p>
          <a:p>
            <a:pPr>
              <a:lnSpc>
                <a:spcPct val="80000"/>
              </a:lnSpc>
              <a:buFont typeface="Wingdings" pitchFamily="2" charset="2"/>
              <a:buNone/>
            </a:pPr>
            <a:endParaRPr lang="en-US" sz="2800" smtClean="0"/>
          </a:p>
        </p:txBody>
      </p:sp>
    </p:spTree>
  </p:cSld>
  <p:clrMapOvr>
    <a:masterClrMapping/>
  </p:clrMapOvr>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706" name="Picture 4"/>
          <p:cNvPicPr>
            <a:picLocks noChangeAspect="1" noChangeArrowheads="1"/>
          </p:cNvPicPr>
          <p:nvPr/>
        </p:nvPicPr>
        <p:blipFill>
          <a:blip r:embed="rId2" cstate="print"/>
          <a:srcRect/>
          <a:stretch>
            <a:fillRect/>
          </a:stretch>
        </p:blipFill>
        <p:spPr bwMode="auto">
          <a:xfrm>
            <a:off x="-304800" y="-228600"/>
            <a:ext cx="9753600" cy="7315200"/>
          </a:xfrm>
          <a:prstGeom prst="rect">
            <a:avLst/>
          </a:prstGeom>
          <a:noFill/>
          <a:ln w="9525">
            <a:noFill/>
            <a:miter lim="800000"/>
            <a:headEnd/>
            <a:tailEnd/>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30" name="Picture 4"/>
          <p:cNvPicPr>
            <a:picLocks noChangeAspect="1" noChangeArrowheads="1"/>
          </p:cNvPicPr>
          <p:nvPr/>
        </p:nvPicPr>
        <p:blipFill>
          <a:blip r:embed="rId2" cstate="print"/>
          <a:srcRect/>
          <a:stretch>
            <a:fillRect/>
          </a:stretch>
        </p:blipFill>
        <p:spPr bwMode="auto">
          <a:xfrm>
            <a:off x="0" y="0"/>
            <a:ext cx="9753600" cy="7315200"/>
          </a:xfrm>
          <a:prstGeom prst="rect">
            <a:avLst/>
          </a:prstGeom>
          <a:noFill/>
          <a:ln w="9525">
            <a:noFill/>
            <a:miter lim="800000"/>
            <a:headEnd/>
            <a:tailEnd/>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754" name="Picture 4"/>
          <p:cNvPicPr>
            <a:picLocks noChangeAspect="1" noChangeArrowheads="1"/>
          </p:cNvPicPr>
          <p:nvPr/>
        </p:nvPicPr>
        <p:blipFill>
          <a:blip r:embed="rId2" cstate="print"/>
          <a:srcRect/>
          <a:stretch>
            <a:fillRect/>
          </a:stretch>
        </p:blipFill>
        <p:spPr bwMode="auto">
          <a:xfrm>
            <a:off x="-304800" y="-228600"/>
            <a:ext cx="9753600" cy="7315200"/>
          </a:xfrm>
          <a:prstGeom prst="rect">
            <a:avLst/>
          </a:prstGeom>
          <a:noFill/>
          <a:ln w="9525">
            <a:noFill/>
            <a:miter lim="800000"/>
            <a:headEnd/>
            <a:tailEnd/>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8" name="Picture 4"/>
          <p:cNvPicPr>
            <a:picLocks noChangeAspect="1" noChangeArrowheads="1"/>
          </p:cNvPicPr>
          <p:nvPr/>
        </p:nvPicPr>
        <p:blipFill>
          <a:blip r:embed="rId2" cstate="print"/>
          <a:srcRect/>
          <a:stretch>
            <a:fillRect/>
          </a:stretch>
        </p:blipFill>
        <p:spPr bwMode="auto">
          <a:xfrm>
            <a:off x="-304800" y="-228600"/>
            <a:ext cx="9753600" cy="7315200"/>
          </a:xfrm>
          <a:prstGeom prst="rect">
            <a:avLst/>
          </a:prstGeom>
          <a:noFill/>
          <a:ln w="9525">
            <a:noFill/>
            <a:miter lim="800000"/>
            <a:headEnd/>
            <a:tailEnd/>
          </a:ln>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r>
              <a:rPr lang="en-US" sz="3400" b="1" smtClean="0"/>
              <a:t>Social Science Research Network (SSRN)</a:t>
            </a:r>
          </a:p>
        </p:txBody>
      </p:sp>
      <p:sp>
        <p:nvSpPr>
          <p:cNvPr id="145411" name="Rectangle 3"/>
          <p:cNvSpPr>
            <a:spLocks noGrp="1" noChangeArrowheads="1"/>
          </p:cNvSpPr>
          <p:nvPr>
            <p:ph type="body" idx="1"/>
          </p:nvPr>
        </p:nvSpPr>
        <p:spPr/>
        <p:txBody>
          <a:bodyPr rtlCol="0">
            <a:normAutofit lnSpcReduction="10000"/>
          </a:bodyPr>
          <a:lstStyle/>
          <a:p>
            <a:pPr fontAlgn="auto">
              <a:lnSpc>
                <a:spcPct val="90000"/>
              </a:lnSpc>
              <a:spcAft>
                <a:spcPts val="0"/>
              </a:spcAft>
              <a:buFont typeface="Arial" pitchFamily="34" charset="0"/>
              <a:buChar char="•"/>
              <a:defRPr/>
            </a:pPr>
            <a:r>
              <a:rPr lang="en-US" sz="2400" b="1" dirty="0"/>
              <a:t>Social Science Research Network (SSRN) is devoted to the rapid worldwide dissemination of social science research and is composed of a number of specialized research networks in each of the social sciences. </a:t>
            </a:r>
            <a:endParaRPr lang="en-US" sz="2400" b="1" dirty="0" smtClean="0"/>
          </a:p>
          <a:p>
            <a:pPr fontAlgn="auto">
              <a:lnSpc>
                <a:spcPct val="90000"/>
              </a:lnSpc>
              <a:spcAft>
                <a:spcPts val="0"/>
              </a:spcAft>
              <a:buFont typeface="Arial" pitchFamily="34" charset="0"/>
              <a:buChar char="•"/>
              <a:defRPr/>
            </a:pPr>
            <a:r>
              <a:rPr lang="en-US" sz="2400" b="1" dirty="0" smtClean="0"/>
              <a:t>Each </a:t>
            </a:r>
            <a:r>
              <a:rPr lang="en-US" sz="2400" b="1" dirty="0"/>
              <a:t>of SSRN's networks encourages the early distribution of research results by publishing </a:t>
            </a:r>
            <a:r>
              <a:rPr lang="en-US" sz="2400" b="1" dirty="0" smtClean="0"/>
              <a:t>submitted abstracts </a:t>
            </a:r>
            <a:r>
              <a:rPr lang="en-US" sz="2400" b="1" dirty="0"/>
              <a:t>and by soliciting abstracts of top quality research papers around the world. </a:t>
            </a:r>
            <a:endParaRPr lang="en-US" sz="2400" b="1" dirty="0" smtClean="0"/>
          </a:p>
          <a:p>
            <a:pPr fontAlgn="auto">
              <a:lnSpc>
                <a:spcPct val="90000"/>
              </a:lnSpc>
              <a:spcAft>
                <a:spcPts val="0"/>
              </a:spcAft>
              <a:buFont typeface="Arial" pitchFamily="34" charset="0"/>
              <a:buChar char="•"/>
              <a:defRPr/>
            </a:pPr>
            <a:r>
              <a:rPr lang="en-US" sz="2400" b="1" dirty="0" smtClean="0"/>
              <a:t>It </a:t>
            </a:r>
            <a:r>
              <a:rPr lang="en-US" sz="2400" b="1" dirty="0"/>
              <a:t>covers hundreds of journals, publishers, and institutions in </a:t>
            </a:r>
            <a:r>
              <a:rPr lang="en-US" sz="2400" b="1" dirty="0" smtClean="0"/>
              <a:t>Partners in Publishing that </a:t>
            </a:r>
            <a:r>
              <a:rPr lang="en-US" sz="2400" b="1" dirty="0"/>
              <a:t>provide working papers for distribution through </a:t>
            </a:r>
            <a:r>
              <a:rPr lang="en-US" sz="2400" b="1" dirty="0" smtClean="0"/>
              <a:t>SSRN’s </a:t>
            </a:r>
            <a:r>
              <a:rPr lang="en-US" sz="2400" b="1" dirty="0" err="1" smtClean="0"/>
              <a:t>eLibrary</a:t>
            </a:r>
            <a:r>
              <a:rPr lang="en-US" sz="2400" b="1" dirty="0" smtClean="0"/>
              <a:t> and </a:t>
            </a:r>
            <a:r>
              <a:rPr lang="en-US" sz="2400" b="1" dirty="0"/>
              <a:t>abstracts for publication in SSRN's electronic journals. </a:t>
            </a:r>
            <a:br>
              <a:rPr lang="en-US" sz="2400" b="1" dirty="0"/>
            </a:br>
            <a:r>
              <a:rPr lang="en-US" sz="2400" b="1" dirty="0"/>
              <a:t/>
            </a:r>
            <a:br>
              <a:rPr lang="en-US" sz="2400" b="1" dirty="0"/>
            </a:br>
            <a:endParaRPr lang="en-US" sz="2400" b="1" dirty="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r>
              <a:rPr lang="en-US" sz="3400" b="1" smtClean="0"/>
              <a:t>Social Science Research Network (SSRN)…</a:t>
            </a:r>
          </a:p>
        </p:txBody>
      </p:sp>
      <p:sp>
        <p:nvSpPr>
          <p:cNvPr id="77827" name="Rectangle 3"/>
          <p:cNvSpPr>
            <a:spLocks noGrp="1" noChangeArrowheads="1"/>
          </p:cNvSpPr>
          <p:nvPr>
            <p:ph type="body" idx="1"/>
          </p:nvPr>
        </p:nvSpPr>
        <p:spPr/>
        <p:txBody>
          <a:bodyPr/>
          <a:lstStyle/>
          <a:p>
            <a:pPr>
              <a:lnSpc>
                <a:spcPct val="90000"/>
              </a:lnSpc>
            </a:pPr>
            <a:r>
              <a:rPr lang="en-US" sz="2100" b="1" smtClean="0"/>
              <a:t>The eLibrary also includes the research papers of a number of Fee Based Partner Publications. </a:t>
            </a:r>
          </a:p>
          <a:p>
            <a:pPr>
              <a:lnSpc>
                <a:spcPct val="90000"/>
              </a:lnSpc>
            </a:pPr>
            <a:r>
              <a:rPr lang="en-US" sz="2100" b="1" smtClean="0"/>
              <a:t>The Networks encourage readers to communicate directly with authors and other subscribers concerning their own and others' research. </a:t>
            </a:r>
          </a:p>
          <a:p>
            <a:pPr>
              <a:lnSpc>
                <a:spcPct val="90000"/>
              </a:lnSpc>
            </a:pPr>
            <a:r>
              <a:rPr lang="en-US" sz="2100" b="1" smtClean="0"/>
              <a:t>To facilitate this they publish detailed author contact information including email addresses for authors of each paper. </a:t>
            </a:r>
          </a:p>
          <a:p>
            <a:pPr>
              <a:lnSpc>
                <a:spcPct val="90000"/>
              </a:lnSpc>
            </a:pPr>
            <a:r>
              <a:rPr lang="en-US" sz="2100" b="1" smtClean="0"/>
              <a:t>They also provide electronic delivery of the papers when authors wish us to do so from the SSRN eLibrary. </a:t>
            </a:r>
          </a:p>
          <a:p>
            <a:pPr>
              <a:lnSpc>
                <a:spcPct val="90000"/>
              </a:lnSpc>
              <a:buFont typeface="Wingdings" pitchFamily="2" charset="2"/>
              <a:buNone/>
            </a:pPr>
            <a:endParaRPr lang="en-US" sz="2100" b="1" smtClean="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p:cNvSpPr>
            <a:spLocks noGrp="1"/>
          </p:cNvSpPr>
          <p:nvPr>
            <p:ph type="title"/>
          </p:nvPr>
        </p:nvSpPr>
        <p:spPr/>
        <p:txBody>
          <a:bodyPr/>
          <a:lstStyle/>
          <a:p>
            <a:r>
              <a:rPr lang="en-US" sz="3600" smtClean="0"/>
              <a:t>References</a:t>
            </a:r>
          </a:p>
        </p:txBody>
      </p:sp>
      <p:sp>
        <p:nvSpPr>
          <p:cNvPr id="3" name="Content Placeholder 2"/>
          <p:cNvSpPr>
            <a:spLocks noGrp="1"/>
          </p:cNvSpPr>
          <p:nvPr>
            <p:ph idx="1"/>
          </p:nvPr>
        </p:nvSpPr>
        <p:spPr/>
        <p:txBody>
          <a:bodyPr rtlCol="0">
            <a:normAutofit fontScale="55000" lnSpcReduction="20000"/>
          </a:bodyPr>
          <a:lstStyle/>
          <a:p>
            <a:pPr fontAlgn="auto">
              <a:spcAft>
                <a:spcPts val="0"/>
              </a:spcAft>
              <a:buFont typeface="Arial" pitchFamily="34" charset="0"/>
              <a:buNone/>
              <a:defRPr/>
            </a:pPr>
            <a:endParaRPr lang="en-US" dirty="0" smtClean="0"/>
          </a:p>
          <a:p>
            <a:pPr fontAlgn="auto">
              <a:spcAft>
                <a:spcPts val="0"/>
              </a:spcAft>
              <a:buFont typeface="Arial" pitchFamily="34" charset="0"/>
              <a:buNone/>
              <a:defRPr/>
            </a:pPr>
            <a:r>
              <a:rPr lang="en-US" b="1" dirty="0" smtClean="0"/>
              <a:t>1. 	</a:t>
            </a:r>
            <a:r>
              <a:rPr lang="en-US" sz="3500" b="1" dirty="0" smtClean="0"/>
              <a:t>American Library Association.  </a:t>
            </a:r>
            <a:r>
              <a:rPr lang="en-US" sz="3500" b="1" i="1" dirty="0" smtClean="0"/>
              <a:t>Presidential Committee on Information Literacy. Final Report</a:t>
            </a:r>
            <a:r>
              <a:rPr lang="en-US" sz="3500" b="1" dirty="0" smtClean="0"/>
              <a:t>.  Chicago: American Library Association, 1989.  </a:t>
            </a:r>
          </a:p>
          <a:p>
            <a:pPr fontAlgn="auto">
              <a:spcAft>
                <a:spcPts val="0"/>
              </a:spcAft>
              <a:buFont typeface="Arial" pitchFamily="34" charset="0"/>
              <a:buNone/>
              <a:defRPr/>
            </a:pPr>
            <a:r>
              <a:rPr lang="en-US" sz="3500" b="1" dirty="0" smtClean="0"/>
              <a:t>2. 	National Research Council. Commission on Physical Sciences, Mathematics, and Applications. Committee on Information Technology Literacy, Computer Science and Telecommunications Board. </a:t>
            </a:r>
            <a:r>
              <a:rPr lang="en-US" sz="3500" b="1" i="1" dirty="0" smtClean="0"/>
              <a:t>Being Fluent with Information Technology</a:t>
            </a:r>
            <a:r>
              <a:rPr lang="en-US" sz="3500" b="1" dirty="0" smtClean="0"/>
              <a:t>. Publication. Washington, D.C.: National Academy Press, 1999.   http://www.nap.edu/catalog/6482.html </a:t>
            </a:r>
          </a:p>
          <a:p>
            <a:pPr fontAlgn="auto">
              <a:spcAft>
                <a:spcPts val="0"/>
              </a:spcAft>
              <a:buFont typeface="Arial" pitchFamily="34" charset="0"/>
              <a:buNone/>
              <a:defRPr/>
            </a:pPr>
            <a:r>
              <a:rPr lang="en-US" sz="3500" b="1" dirty="0" smtClean="0"/>
              <a:t>3.	Asher, Curt.  Separate but equal: librarians, academics and information literacy.  </a:t>
            </a:r>
            <a:r>
              <a:rPr lang="en-US" sz="3500" b="1" i="1" dirty="0" smtClean="0"/>
              <a:t>Australian Academic and Research Libraries</a:t>
            </a:r>
            <a:r>
              <a:rPr lang="en-US" sz="3500" b="1" dirty="0" smtClean="0"/>
              <a:t> 34(1) March 2003.</a:t>
            </a:r>
          </a:p>
          <a:p>
            <a:pPr fontAlgn="auto">
              <a:spcAft>
                <a:spcPts val="0"/>
              </a:spcAft>
              <a:buFont typeface="Arial" pitchFamily="34" charset="0"/>
              <a:buNone/>
              <a:defRPr/>
            </a:pPr>
            <a:r>
              <a:rPr lang="en-US" sz="3500" b="1" dirty="0" smtClean="0"/>
              <a:t>4.	</a:t>
            </a:r>
            <a:r>
              <a:rPr lang="en-US" sz="3500" b="1" dirty="0" err="1" smtClean="0"/>
              <a:t>Nimon</a:t>
            </a:r>
            <a:r>
              <a:rPr lang="en-US" sz="3500" b="1" dirty="0" smtClean="0"/>
              <a:t>, Maureen.  The role of academic libraries in the development of the information literate student: the interface between librarian, academic and other stakeholders.  </a:t>
            </a:r>
            <a:r>
              <a:rPr lang="en-US" sz="3500" b="1" i="1" dirty="0" smtClean="0"/>
              <a:t>Australian Academic and Research Libraries</a:t>
            </a:r>
            <a:r>
              <a:rPr lang="en-US" sz="3500" b="1" dirty="0" smtClean="0"/>
              <a:t> 32 (1) May 2001.</a:t>
            </a:r>
          </a:p>
          <a:p>
            <a:pPr fontAlgn="auto">
              <a:spcAft>
                <a:spcPts val="0"/>
              </a:spcAft>
              <a:buFont typeface="Arial" pitchFamily="34" charset="0"/>
              <a:buNone/>
              <a:defRPr/>
            </a:pPr>
            <a:endParaRPr lang="en-US" sz="3500"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p:cNvSpPr>
          <p:nvPr>
            <p:ph type="title"/>
          </p:nvPr>
        </p:nvSpPr>
        <p:spPr/>
        <p:txBody>
          <a:bodyPr/>
          <a:lstStyle/>
          <a:p>
            <a:r>
              <a:rPr lang="en-US" sz="3600" smtClean="0"/>
              <a:t>References</a:t>
            </a:r>
          </a:p>
        </p:txBody>
      </p:sp>
      <p:sp>
        <p:nvSpPr>
          <p:cNvPr id="3" name="Content Placeholder 2"/>
          <p:cNvSpPr>
            <a:spLocks noGrp="1"/>
          </p:cNvSpPr>
          <p:nvPr>
            <p:ph idx="1"/>
          </p:nvPr>
        </p:nvSpPr>
        <p:spPr/>
        <p:txBody>
          <a:bodyPr rtlCol="0">
            <a:normAutofit fontScale="77500" lnSpcReduction="20000"/>
          </a:bodyPr>
          <a:lstStyle/>
          <a:p>
            <a:pPr fontAlgn="auto">
              <a:spcAft>
                <a:spcPts val="0"/>
              </a:spcAft>
              <a:buFont typeface="Arial" pitchFamily="34" charset="0"/>
              <a:buNone/>
              <a:defRPr/>
            </a:pPr>
            <a:r>
              <a:rPr lang="en-US" b="1" dirty="0" smtClean="0"/>
              <a:t>5.  Godwin, P. and Parker, J.  </a:t>
            </a:r>
            <a:r>
              <a:rPr lang="en-US" b="1" i="1" dirty="0" smtClean="0"/>
              <a:t>Information literacy beyond library 2.0.</a:t>
            </a:r>
            <a:r>
              <a:rPr lang="en-US" b="1" dirty="0" smtClean="0"/>
              <a:t> London: Facet Publishing, 2012.</a:t>
            </a:r>
          </a:p>
          <a:p>
            <a:pPr fontAlgn="auto">
              <a:spcAft>
                <a:spcPts val="0"/>
              </a:spcAft>
              <a:buFont typeface="Arial" pitchFamily="34" charset="0"/>
              <a:buNone/>
              <a:defRPr/>
            </a:pPr>
            <a:r>
              <a:rPr lang="en-US" b="1" dirty="0" smtClean="0"/>
              <a:t>6.  </a:t>
            </a:r>
            <a:r>
              <a:rPr lang="en-US" b="1" dirty="0" err="1" smtClean="0"/>
              <a:t>Kaplowitz</a:t>
            </a:r>
            <a:r>
              <a:rPr lang="en-US" b="1" dirty="0" smtClean="0"/>
              <a:t>, J.R. </a:t>
            </a:r>
            <a:r>
              <a:rPr lang="en-US" b="1" i="1" dirty="0" smtClean="0"/>
              <a:t>Transforming information literacy instruction using learner-centered teaching</a:t>
            </a:r>
            <a:r>
              <a:rPr lang="en-US" b="1" dirty="0" smtClean="0"/>
              <a:t>, London: Facet, 2012</a:t>
            </a:r>
          </a:p>
          <a:p>
            <a:pPr fontAlgn="auto">
              <a:spcAft>
                <a:spcPts val="0"/>
              </a:spcAft>
              <a:buFont typeface="Arial" pitchFamily="34" charset="0"/>
              <a:buNone/>
              <a:defRPr/>
            </a:pPr>
            <a:r>
              <a:rPr lang="en-US" b="1" dirty="0" smtClean="0"/>
              <a:t>7.  </a:t>
            </a:r>
            <a:r>
              <a:rPr lang="en-US" b="1" dirty="0" err="1" smtClean="0"/>
              <a:t>Flashpohler</a:t>
            </a:r>
            <a:r>
              <a:rPr lang="en-US" b="1" dirty="0" smtClean="0"/>
              <a:t>, M.R.  </a:t>
            </a:r>
            <a:r>
              <a:rPr lang="en-US" b="1" i="1" dirty="0" smtClean="0"/>
              <a:t>Engaging first year students in meaningful library research: a practical guide for teaching faculty</a:t>
            </a:r>
            <a:r>
              <a:rPr lang="en-US" b="1" dirty="0" smtClean="0"/>
              <a:t>. Oxford: </a:t>
            </a:r>
            <a:r>
              <a:rPr lang="en-US" b="1" dirty="0" err="1" smtClean="0"/>
              <a:t>Chandos</a:t>
            </a:r>
            <a:r>
              <a:rPr lang="en-US" b="1" dirty="0" smtClean="0"/>
              <a:t> Publishing, 2012.</a:t>
            </a:r>
          </a:p>
          <a:p>
            <a:pPr fontAlgn="auto">
              <a:spcAft>
                <a:spcPts val="0"/>
              </a:spcAft>
              <a:buFont typeface="Arial" pitchFamily="34" charset="0"/>
              <a:buNone/>
              <a:defRPr/>
            </a:pPr>
            <a:r>
              <a:rPr lang="en-US" b="1" dirty="0" smtClean="0"/>
              <a:t>8.  </a:t>
            </a:r>
            <a:r>
              <a:rPr lang="en-US" b="1" dirty="0" err="1" smtClean="0"/>
              <a:t>Wlash</a:t>
            </a:r>
            <a:r>
              <a:rPr lang="en-US" b="1" dirty="0" smtClean="0"/>
              <a:t>, J.  </a:t>
            </a:r>
            <a:r>
              <a:rPr lang="en-US" b="1" i="1" dirty="0" smtClean="0"/>
              <a:t>Information literacy instruction: selecting an effective model</a:t>
            </a:r>
            <a:r>
              <a:rPr lang="en-US" b="1" dirty="0" smtClean="0"/>
              <a:t> Oxford: </a:t>
            </a:r>
            <a:r>
              <a:rPr lang="en-US" b="1" dirty="0" err="1" smtClean="0"/>
              <a:t>Chandos</a:t>
            </a:r>
            <a:r>
              <a:rPr lang="en-US" b="1" dirty="0" smtClean="0"/>
              <a:t> Publishing, 2011.</a:t>
            </a:r>
          </a:p>
          <a:p>
            <a:pPr fontAlgn="auto">
              <a:spcAft>
                <a:spcPts val="0"/>
              </a:spcAft>
              <a:buFont typeface="Arial" pitchFamily="34" charset="0"/>
              <a:buNone/>
              <a:defRPr/>
            </a:pPr>
            <a:r>
              <a:rPr lang="en-US" b="1" dirty="0" smtClean="0"/>
              <a:t>9.  MacMillan, K. and </a:t>
            </a:r>
            <a:r>
              <a:rPr lang="en-US" b="1" dirty="0" err="1" smtClean="0"/>
              <a:t>Kirker</a:t>
            </a:r>
            <a:r>
              <a:rPr lang="en-US" b="1" dirty="0" smtClean="0"/>
              <a:t>, C.  </a:t>
            </a:r>
            <a:r>
              <a:rPr lang="en-US" b="1" i="1" dirty="0" smtClean="0"/>
              <a:t>Kindergarten magic: theme-based lessons for building literacy and library skills.</a:t>
            </a:r>
            <a:r>
              <a:rPr lang="en-US" b="1" dirty="0" smtClean="0"/>
              <a:t> Chicago: American Library Association, 2012.</a:t>
            </a:r>
            <a:endParaRPr lang="en-US" b="1"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fontAlgn="auto">
              <a:spcAft>
                <a:spcPts val="0"/>
              </a:spcAft>
              <a:defRPr/>
            </a:pP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Thank You</a:t>
            </a:r>
            <a:endParaRPr lang="en-US" dirty="0"/>
          </a:p>
        </p:txBody>
      </p:sp>
      <p:sp>
        <p:nvSpPr>
          <p:cNvPr id="80899" name="Content Placeholder 2"/>
          <p:cNvSpPr>
            <a:spLocks noGrp="1"/>
          </p:cNvSpPr>
          <p:nvPr>
            <p:ph idx="1"/>
          </p:nvPr>
        </p:nvSpPr>
        <p:spPr/>
        <p:txBody>
          <a:bodyPr/>
          <a:lstStyle/>
          <a:p>
            <a:pPr algn="ctr"/>
            <a:endParaRPr lang="en-US" smtClean="0"/>
          </a:p>
          <a:p>
            <a:pPr algn="ctr"/>
            <a:endParaRPr lang="en-US" smtClean="0"/>
          </a:p>
          <a:p>
            <a:pPr algn="ctr">
              <a:buFont typeface="Arial" charset="0"/>
              <a:buNone/>
            </a:pPr>
            <a:endParaRPr lang="en-US" smtClean="0"/>
          </a:p>
          <a:p>
            <a:pPr algn="ctr">
              <a:buFont typeface="Arial" charset="0"/>
              <a:buNone/>
            </a:pPr>
            <a:endParaRPr lang="en-US" sz="3600" b="1" smtClean="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pPr>
              <a:defRPr/>
            </a:pPr>
            <a:fld id="{D6EDA65B-9F85-44C9-880D-2959050552CD}" type="slidenum">
              <a:rPr lang="en-US"/>
              <a:pPr>
                <a:defRPr/>
              </a:pPr>
              <a:t>8</a:t>
            </a:fld>
            <a:endParaRPr lang="en-US"/>
          </a:p>
        </p:txBody>
      </p:sp>
      <p:sp>
        <p:nvSpPr>
          <p:cNvPr id="1028" name="Rectangle 2"/>
          <p:cNvSpPr>
            <a:spLocks noGrp="1" noChangeArrowheads="1"/>
          </p:cNvSpPr>
          <p:nvPr>
            <p:ph type="title"/>
          </p:nvPr>
        </p:nvSpPr>
        <p:spPr/>
        <p:txBody>
          <a:bodyPr/>
          <a:lstStyle/>
          <a:p>
            <a:r>
              <a:rPr lang="en-US" sz="3200" b="1" smtClean="0"/>
              <a:t>Start searching</a:t>
            </a:r>
          </a:p>
        </p:txBody>
      </p:sp>
      <p:graphicFrame>
        <p:nvGraphicFramePr>
          <p:cNvPr id="1026" name="Object 2"/>
          <p:cNvGraphicFramePr>
            <a:graphicFrameLocks noChangeAspect="1"/>
          </p:cNvGraphicFramePr>
          <p:nvPr>
            <p:ph idx="1"/>
          </p:nvPr>
        </p:nvGraphicFramePr>
        <p:xfrm>
          <a:off x="0" y="1295400"/>
          <a:ext cx="9144000" cy="5562600"/>
        </p:xfrm>
        <a:graphic>
          <a:graphicData uri="http://schemas.openxmlformats.org/presentationml/2006/ole">
            <p:oleObj spid="_x0000_s1026" name="Bitmap Image" r:id="rId4" imgW="5811061" imgH="5657143" progId="PBrush">
              <p:embed/>
            </p:oleObj>
          </a:graphicData>
        </a:graphic>
      </p:graphicFrame>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pPr>
              <a:defRPr/>
            </a:pPr>
            <a:fld id="{6C616CF7-C93E-440E-9966-8B88F936B89F}" type="slidenum">
              <a:rPr lang="en-US"/>
              <a:pPr>
                <a:defRPr/>
              </a:pPr>
              <a:t>9</a:t>
            </a:fld>
            <a:endParaRPr lang="en-US"/>
          </a:p>
        </p:txBody>
      </p:sp>
      <p:sp>
        <p:nvSpPr>
          <p:cNvPr id="2052" name="Rectangle 2"/>
          <p:cNvSpPr>
            <a:spLocks noGrp="1" noChangeArrowheads="1"/>
          </p:cNvSpPr>
          <p:nvPr>
            <p:ph type="title"/>
          </p:nvPr>
        </p:nvSpPr>
        <p:spPr/>
        <p:txBody>
          <a:bodyPr/>
          <a:lstStyle/>
          <a:p>
            <a:r>
              <a:rPr lang="en-US" sz="3200" b="1" smtClean="0"/>
              <a:t>Start searching</a:t>
            </a:r>
          </a:p>
        </p:txBody>
      </p:sp>
      <p:graphicFrame>
        <p:nvGraphicFramePr>
          <p:cNvPr id="2050" name="Object 2"/>
          <p:cNvGraphicFramePr>
            <a:graphicFrameLocks noChangeAspect="1"/>
          </p:cNvGraphicFramePr>
          <p:nvPr>
            <p:ph idx="1"/>
          </p:nvPr>
        </p:nvGraphicFramePr>
        <p:xfrm>
          <a:off x="0" y="1295400"/>
          <a:ext cx="9144000" cy="5562600"/>
        </p:xfrm>
        <a:graphic>
          <a:graphicData uri="http://schemas.openxmlformats.org/presentationml/2006/ole">
            <p:oleObj spid="_x0000_s2050" name="Bitmap Image" r:id="rId4" imgW="7287642" imgH="4180952" progId="PBrush">
              <p:embed/>
            </p:oleObj>
          </a:graphicData>
        </a:graphic>
      </p:graphicFrame>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187</TotalTime>
  <Words>2025</Words>
  <Application>Microsoft Office PowerPoint</Application>
  <PresentationFormat>On-screen Show (4:3)</PresentationFormat>
  <Paragraphs>298</Paragraphs>
  <Slides>78</Slides>
  <Notes>19</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78</vt:i4>
      </vt:variant>
    </vt:vector>
  </HeadingPairs>
  <TitlesOfParts>
    <vt:vector size="84" baseType="lpstr">
      <vt:lpstr>Calibri</vt:lpstr>
      <vt:lpstr>Arial</vt:lpstr>
      <vt:lpstr>Wingdings 2</vt:lpstr>
      <vt:lpstr>Wingdings</vt:lpstr>
      <vt:lpstr>Office Theme</vt:lpstr>
      <vt:lpstr>Bitmap Image</vt:lpstr>
      <vt:lpstr>Information Search Skills and  Digital Resources</vt:lpstr>
      <vt:lpstr>Information Search Skills</vt:lpstr>
      <vt:lpstr>Dimensions of Information Literacy</vt:lpstr>
      <vt:lpstr>Dimensions of IL…</vt:lpstr>
      <vt:lpstr>Finding information sources</vt:lpstr>
      <vt:lpstr>Bibliographic aids</vt:lpstr>
      <vt:lpstr>Digital sources of information</vt:lpstr>
      <vt:lpstr>Start searching</vt:lpstr>
      <vt:lpstr>Start searching</vt:lpstr>
      <vt:lpstr>   Author/title searches </vt:lpstr>
      <vt:lpstr>Snowball search</vt:lpstr>
      <vt:lpstr>Keyword searches</vt:lpstr>
      <vt:lpstr>Keyword searches…</vt:lpstr>
      <vt:lpstr>Other Search Techniques</vt:lpstr>
      <vt:lpstr>Boolean Operators</vt:lpstr>
      <vt:lpstr> Boolean Search </vt:lpstr>
      <vt:lpstr>Boolean Operators at Emerald</vt:lpstr>
      <vt:lpstr>Phrase Searching</vt:lpstr>
      <vt:lpstr>Truncation / Wildcard</vt:lpstr>
      <vt:lpstr>Proximity Searching</vt:lpstr>
      <vt:lpstr>Focusing / Limiting a Search</vt:lpstr>
      <vt:lpstr>Final Points</vt:lpstr>
      <vt:lpstr>Types of Growing Electronic Sources</vt:lpstr>
      <vt:lpstr>Electronic resources…</vt:lpstr>
      <vt:lpstr>Multimedia resources </vt:lpstr>
      <vt:lpstr>Electronic Books</vt:lpstr>
      <vt:lpstr> </vt:lpstr>
      <vt:lpstr>Slide 28</vt:lpstr>
      <vt:lpstr>Online Journals </vt:lpstr>
      <vt:lpstr> </vt:lpstr>
      <vt:lpstr>E-Journal Archives</vt:lpstr>
      <vt:lpstr>Slide 32</vt:lpstr>
      <vt:lpstr>Slide 33</vt:lpstr>
      <vt:lpstr>Ebsco</vt:lpstr>
      <vt:lpstr>WikiMedia</vt:lpstr>
      <vt:lpstr>WikiMedia…</vt:lpstr>
      <vt:lpstr>Wikimedia…</vt:lpstr>
      <vt:lpstr>Google Scholar </vt:lpstr>
      <vt:lpstr>Slide 39</vt:lpstr>
      <vt:lpstr>Slide 40</vt:lpstr>
      <vt:lpstr>Public Library of Science (PLOS)</vt:lpstr>
      <vt:lpstr> </vt:lpstr>
      <vt:lpstr>Slide 43</vt:lpstr>
      <vt:lpstr>Internet</vt:lpstr>
      <vt:lpstr>Web contains</vt:lpstr>
      <vt:lpstr>Slide 46</vt:lpstr>
      <vt:lpstr>Word Web – Free Dictionary</vt:lpstr>
      <vt:lpstr>Slide 48</vt:lpstr>
      <vt:lpstr>Slide 49</vt:lpstr>
      <vt:lpstr>Mathrubhumi</vt:lpstr>
      <vt:lpstr>Slide 51</vt:lpstr>
      <vt:lpstr>E Book Directory</vt:lpstr>
      <vt:lpstr>Slide 53</vt:lpstr>
      <vt:lpstr>Slide 54</vt:lpstr>
      <vt:lpstr>Slide 55</vt:lpstr>
      <vt:lpstr>Slide 56</vt:lpstr>
      <vt:lpstr>Slide 57</vt:lpstr>
      <vt:lpstr>Vidyanidhi</vt:lpstr>
      <vt:lpstr>Slide 59</vt:lpstr>
      <vt:lpstr>E-theses of M G University</vt:lpstr>
      <vt:lpstr>Slide 61</vt:lpstr>
      <vt:lpstr>Audiobooks.org – Free </vt:lpstr>
      <vt:lpstr>NPTEL</vt:lpstr>
      <vt:lpstr>Slide 64</vt:lpstr>
      <vt:lpstr>Slide 65</vt:lpstr>
      <vt:lpstr>Stanford University Courseware</vt:lpstr>
      <vt:lpstr>MIT Courseware</vt:lpstr>
      <vt:lpstr>Open courseware finder http://ocwfinder.com/</vt:lpstr>
      <vt:lpstr>Slide 69</vt:lpstr>
      <vt:lpstr>Slide 70</vt:lpstr>
      <vt:lpstr>Slide 71</vt:lpstr>
      <vt:lpstr>Slide 72</vt:lpstr>
      <vt:lpstr>Slide 73</vt:lpstr>
      <vt:lpstr>Social Science Research Network (SSRN)</vt:lpstr>
      <vt:lpstr>Social Science Research Network (SSRN)…</vt:lpstr>
      <vt:lpstr>References</vt:lpstr>
      <vt:lpstr>References</vt:lpstr>
      <vt:lpstr>        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Information Search</dc:title>
  <dc:creator>user</dc:creator>
  <cp:lastModifiedBy>DCA119</cp:lastModifiedBy>
  <cp:revision>29</cp:revision>
  <dcterms:created xsi:type="dcterms:W3CDTF">2013-07-25T05:02:19Z</dcterms:created>
  <dcterms:modified xsi:type="dcterms:W3CDTF">2016-10-05T09:52:38Z</dcterms:modified>
</cp:coreProperties>
</file>

<file path=docProps/thumbnail.jpeg>
</file>